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7" r:id="rId5"/>
    <p:sldId id="35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70" r:id="rId18"/>
    <p:sldId id="435" r:id="rId19"/>
    <p:sldId id="271" r:id="rId20"/>
    <p:sldId id="339" r:id="rId21"/>
    <p:sldId id="340" r:id="rId22"/>
    <p:sldId id="341" r:id="rId23"/>
    <p:sldId id="358" r:id="rId24"/>
    <p:sldId id="343" r:id="rId25"/>
    <p:sldId id="344" r:id="rId26"/>
    <p:sldId id="272" r:id="rId27"/>
    <p:sldId id="345" r:id="rId28"/>
    <p:sldId id="352" r:id="rId29"/>
    <p:sldId id="447" r:id="rId30"/>
    <p:sldId id="346" r:id="rId31"/>
    <p:sldId id="347" r:id="rId32"/>
    <p:sldId id="348" r:id="rId33"/>
    <p:sldId id="349" r:id="rId34"/>
    <p:sldId id="350" r:id="rId35"/>
    <p:sldId id="351" r:id="rId36"/>
    <p:sldId id="439" r:id="rId37"/>
    <p:sldId id="273" r:id="rId38"/>
    <p:sldId id="394" r:id="rId39"/>
    <p:sldId id="395" r:id="rId40"/>
    <p:sldId id="438" r:id="rId41"/>
    <p:sldId id="396" r:id="rId42"/>
    <p:sldId id="404" r:id="rId43"/>
    <p:sldId id="397" r:id="rId44"/>
    <p:sldId id="398" r:id="rId45"/>
    <p:sldId id="400" r:id="rId46"/>
    <p:sldId id="437" r:id="rId47"/>
    <p:sldId id="274" r:id="rId48"/>
    <p:sldId id="405" r:id="rId49"/>
    <p:sldId id="406" r:id="rId50"/>
    <p:sldId id="407" r:id="rId51"/>
    <p:sldId id="441" r:id="rId52"/>
    <p:sldId id="443" r:id="rId53"/>
    <p:sldId id="275" r:id="rId54"/>
    <p:sldId id="419" r:id="rId55"/>
    <p:sldId id="421" r:id="rId56"/>
    <p:sldId id="422" r:id="rId57"/>
    <p:sldId id="423" r:id="rId58"/>
    <p:sldId id="424" r:id="rId59"/>
    <p:sldId id="425" r:id="rId60"/>
    <p:sldId id="426" r:id="rId61"/>
    <p:sldId id="445" r:id="rId62"/>
    <p:sldId id="444" r:id="rId63"/>
    <p:sldId id="276" r:id="rId64"/>
    <p:sldId id="409" r:id="rId65"/>
    <p:sldId id="410" r:id="rId66"/>
    <p:sldId id="411" r:id="rId67"/>
    <p:sldId id="448" r:id="rId68"/>
    <p:sldId id="277" r:id="rId69"/>
    <p:sldId id="449" r:id="rId70"/>
    <p:sldId id="450" r:id="rId71"/>
    <p:sldId id="451" r:id="rId72"/>
    <p:sldId id="452" r:id="rId73"/>
    <p:sldId id="453" r:id="rId74"/>
    <p:sldId id="454" r:id="rId75"/>
    <p:sldId id="455" r:id="rId76"/>
    <p:sldId id="456" r:id="rId77"/>
    <p:sldId id="458" r:id="rId78"/>
    <p:sldId id="457" r:id="rId79"/>
    <p:sldId id="459" r:id="rId80"/>
    <p:sldId id="278" r:id="rId81"/>
    <p:sldId id="461" r:id="rId82"/>
    <p:sldId id="462" r:id="rId83"/>
    <p:sldId id="464" r:id="rId84"/>
    <p:sldId id="465" r:id="rId85"/>
    <p:sldId id="466" r:id="rId86"/>
    <p:sldId id="468" r:id="rId87"/>
    <p:sldId id="469" r:id="rId88"/>
    <p:sldId id="489" r:id="rId89"/>
    <p:sldId id="470" r:id="rId90"/>
    <p:sldId id="279" r:id="rId91"/>
    <p:sldId id="473" r:id="rId92"/>
    <p:sldId id="475" r:id="rId93"/>
    <p:sldId id="476" r:id="rId94"/>
    <p:sldId id="478" r:id="rId95"/>
    <p:sldId id="479" r:id="rId96"/>
    <p:sldId id="471" r:id="rId97"/>
    <p:sldId id="280" r:id="rId98"/>
    <p:sldId id="481" r:id="rId99"/>
    <p:sldId id="483" r:id="rId100"/>
    <p:sldId id="484" r:id="rId101"/>
    <p:sldId id="485" r:id="rId102"/>
    <p:sldId id="487" r:id="rId103"/>
    <p:sldId id="488" r:id="rId104"/>
    <p:sldId id="482" r:id="rId105"/>
    <p:sldId id="440" r:id="rId106"/>
  </p:sldIdLst>
  <p:sldSz cx="12192000" cy="6858000"/>
  <p:notesSz cx="6858000" cy="9144000"/>
  <p:custDataLst>
    <p:tags r:id="rId1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5" userDrawn="1">
          <p15:clr>
            <a:srgbClr val="A4A3A4"/>
          </p15:clr>
        </p15:guide>
        <p15:guide id="2" pos="375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55"/>
        <p:guide pos="375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0" Type="http://schemas.openxmlformats.org/officeDocument/2006/relationships/tags" Target="tags/tag186.xml"/><Relationship Id="rId11" Type="http://schemas.openxmlformats.org/officeDocument/2006/relationships/slide" Target="slides/slide9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1.xml"/><Relationship Id="rId2" Type="http://schemas.openxmlformats.org/officeDocument/2006/relationships/image" Target="../media/image39.jpeg"/><Relationship Id="rId1" Type="http://schemas.openxmlformats.org/officeDocument/2006/relationships/image" Target="../media/image64.png"/></Relationships>
</file>

<file path=ppt/slides/_rels/slide10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2.xml"/><Relationship Id="rId3" Type="http://schemas.openxmlformats.org/officeDocument/2006/relationships/image" Target="../media/image39.jpeg"/><Relationship Id="rId2" Type="http://schemas.openxmlformats.org/officeDocument/2006/relationships/image" Target="../media/image31.png"/><Relationship Id="rId1" Type="http://schemas.openxmlformats.org/officeDocument/2006/relationships/image" Target="../media/image64.png"/></Relationships>
</file>

<file path=ppt/slides/_rels/slide10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3.xml"/><Relationship Id="rId2" Type="http://schemas.openxmlformats.org/officeDocument/2006/relationships/image" Target="../media/image64.png"/><Relationship Id="rId1" Type="http://schemas.openxmlformats.org/officeDocument/2006/relationships/image" Target="../media/image39.jpeg"/></Relationships>
</file>

<file path=ppt/slides/_rels/slide10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4.xml"/><Relationship Id="rId2" Type="http://schemas.openxmlformats.org/officeDocument/2006/relationships/image" Target="../media/image39.jpeg"/><Relationship Id="rId1" Type="http://schemas.openxmlformats.org/officeDocument/2006/relationships/image" Target="../media/image65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hyperlink" Target="https://zhuanlan.zhihu.com/p/574574159&#13;" TargetMode="Externa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91.xml"/><Relationship Id="rId10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9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5.xml"/><Relationship Id="rId4" Type="http://schemas.openxmlformats.org/officeDocument/2006/relationships/image" Target="../media/image26.pn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6.xml"/><Relationship Id="rId4" Type="http://schemas.openxmlformats.org/officeDocument/2006/relationships/image" Target="../media/image29.png"/><Relationship Id="rId3" Type="http://schemas.openxmlformats.org/officeDocument/2006/relationships/hyperlink" Target="https://www.zhihu.com/question/418085084/answer/2726997604" TargetMode="Externa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7.xml"/><Relationship Id="rId3" Type="http://schemas.openxmlformats.org/officeDocument/2006/relationships/image" Target="../media/image29.png"/><Relationship Id="rId2" Type="http://schemas.openxmlformats.org/officeDocument/2006/relationships/image" Target="../media/image30.jpeg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08.xml"/><Relationship Id="rId5" Type="http://schemas.openxmlformats.org/officeDocument/2006/relationships/image" Target="../media/image32.jpe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9.xml"/><Relationship Id="rId4" Type="http://schemas.openxmlformats.org/officeDocument/2006/relationships/image" Target="../media/image29.png"/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2" Type="http://schemas.openxmlformats.org/officeDocument/2006/relationships/image" Target="../media/image34.jpeg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1.xml"/><Relationship Id="rId4" Type="http://schemas.openxmlformats.org/officeDocument/2006/relationships/image" Target="../media/image35.jpe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2.xml"/><Relationship Id="rId4" Type="http://schemas.openxmlformats.org/officeDocument/2006/relationships/image" Target="../media/image36.jpe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3.xml"/><Relationship Id="rId4" Type="http://schemas.openxmlformats.org/officeDocument/2006/relationships/image" Target="../media/image37.jpe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4" Type="http://schemas.openxmlformats.org/officeDocument/2006/relationships/image" Target="../media/image38.jpe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15.xml"/><Relationship Id="rId4" Type="http://schemas.openxmlformats.org/officeDocument/2006/relationships/image" Target="../media/image39.jpeg"/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16.xml"/><Relationship Id="rId2" Type="http://schemas.openxmlformats.org/officeDocument/2006/relationships/image" Target="../media/image29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7.xml"/><Relationship Id="rId5" Type="http://schemas.openxmlformats.org/officeDocument/2006/relationships/image" Target="../media/image30.jpeg"/><Relationship Id="rId4" Type="http://schemas.openxmlformats.org/officeDocument/2006/relationships/image" Target="../media/image41.png"/><Relationship Id="rId3" Type="http://schemas.openxmlformats.org/officeDocument/2006/relationships/hyperlink" Target="http://www.yxkxyghx.org/CN/abstract/html/20160201.htm" TargetMode="External"/><Relationship Id="rId2" Type="http://schemas.openxmlformats.org/officeDocument/2006/relationships/image" Target="../media/image27.png"/><Relationship Id="rId1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18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19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hyperlink" Target="https://baijiahao.baidu.com/s?id=1794853680869316211&amp;wfr=spider&amp;for=pc" TargetMode="External"/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20.xml"/><Relationship Id="rId2" Type="http://schemas.openxmlformats.org/officeDocument/2006/relationships/image" Target="../media/image43.jpeg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1.xml"/><Relationship Id="rId4" Type="http://schemas.openxmlformats.org/officeDocument/2006/relationships/image" Target="../media/image40.png"/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2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3.xml"/><Relationship Id="rId3" Type="http://schemas.openxmlformats.org/officeDocument/2006/relationships/image" Target="../media/image43.jpeg"/><Relationship Id="rId2" Type="http://schemas.openxmlformats.org/officeDocument/2006/relationships/image" Target="../media/image49.jpeg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4.xml"/><Relationship Id="rId6" Type="http://schemas.openxmlformats.org/officeDocument/2006/relationships/image" Target="../media/image43.jpeg"/><Relationship Id="rId5" Type="http://schemas.openxmlformats.org/officeDocument/2006/relationships/image" Target="../media/image44.png"/><Relationship Id="rId4" Type="http://schemas.openxmlformats.org/officeDocument/2006/relationships/image" Target="../media/image41.png"/><Relationship Id="rId3" Type="http://schemas.openxmlformats.org/officeDocument/2006/relationships/hyperlink" Target="https://zhuanlan.zhihu.com/p/164829377" TargetMode="External"/><Relationship Id="rId2" Type="http://schemas.openxmlformats.org/officeDocument/2006/relationships/image" Target="../media/image50.png"/><Relationship Id="rId1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25.xml"/><Relationship Id="rId4" Type="http://schemas.openxmlformats.org/officeDocument/2006/relationships/image" Target="../media/image43.jpeg"/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image" Target="../media/image4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27.xml"/><Relationship Id="rId6" Type="http://schemas.openxmlformats.org/officeDocument/2006/relationships/image" Target="../media/image28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28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52.jpeg"/><Relationship Id="rId2" Type="http://schemas.openxmlformats.org/officeDocument/2006/relationships/image" Target="../media/image54.png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9.xml"/><Relationship Id="rId3" Type="http://schemas.openxmlformats.org/officeDocument/2006/relationships/image" Target="../media/image32.jpeg"/><Relationship Id="rId2" Type="http://schemas.openxmlformats.org/officeDocument/2006/relationships/image" Target="../media/image55.png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130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3" Type="http://schemas.openxmlformats.org/officeDocument/2006/relationships/image" Target="../media/image28.png"/><Relationship Id="rId2" Type="http://schemas.openxmlformats.org/officeDocument/2006/relationships/image" Target="../media/image53.png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9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image" Target="../media/image34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4.xml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5.xml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6.xml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9.xml"/><Relationship Id="rId3" Type="http://schemas.openxmlformats.org/officeDocument/2006/relationships/image" Target="../media/image34.jpeg"/><Relationship Id="rId2" Type="http://schemas.openxmlformats.org/officeDocument/2006/relationships/image" Target="../media/image31.png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0.xml"/><Relationship Id="rId2" Type="http://schemas.openxmlformats.org/officeDocument/2006/relationships/image" Target="../media/image34.jpeg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3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2.xml"/><Relationship Id="rId1" Type="http://schemas.openxmlformats.org/officeDocument/2006/relationships/image" Target="../media/image34.jpe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43.xml"/><Relationship Id="rId6" Type="http://schemas.openxmlformats.org/officeDocument/2006/relationships/image" Target="../media/image35.jpeg"/><Relationship Id="rId5" Type="http://schemas.openxmlformats.org/officeDocument/2006/relationships/image" Target="../media/image31.png"/><Relationship Id="rId4" Type="http://schemas.openxmlformats.org/officeDocument/2006/relationships/image" Target="../media/image52.jpeg"/><Relationship Id="rId3" Type="http://schemas.openxmlformats.org/officeDocument/2006/relationships/image" Target="../media/image53.png"/><Relationship Id="rId2" Type="http://schemas.openxmlformats.org/officeDocument/2006/relationships/image" Target="../media/image27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4.xml"/><Relationship Id="rId3" Type="http://schemas.openxmlformats.org/officeDocument/2006/relationships/image" Target="../media/image31.png"/><Relationship Id="rId2" Type="http://schemas.openxmlformats.org/officeDocument/2006/relationships/image" Target="../media/image35.jpeg"/><Relationship Id="rId1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5.xml"/><Relationship Id="rId2" Type="http://schemas.openxmlformats.org/officeDocument/2006/relationships/image" Target="../media/image35.jpeg"/><Relationship Id="rId1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6.xml"/><Relationship Id="rId3" Type="http://schemas.openxmlformats.org/officeDocument/2006/relationships/image" Target="../media/image31.png"/><Relationship Id="rId2" Type="http://schemas.openxmlformats.org/officeDocument/2006/relationships/image" Target="../media/image35.jpeg"/><Relationship Id="rId1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7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4" Type="http://schemas.openxmlformats.org/officeDocument/2006/relationships/image" Target="../media/image36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58.png"/></Relationships>
</file>

<file path=ppt/slides/_rels/slide6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9.xml"/><Relationship Id="rId3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1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3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4.xml"/><Relationship Id="rId3" Type="http://schemas.openxmlformats.org/officeDocument/2006/relationships/image" Target="../media/image31.png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5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6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7.xml"/><Relationship Id="rId2" Type="http://schemas.openxmlformats.org/officeDocument/2006/relationships/image" Target="../media/image31.png"/><Relationship Id="rId1" Type="http://schemas.openxmlformats.org/officeDocument/2006/relationships/image" Target="../media/image36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8.xml"/><Relationship Id="rId2" Type="http://schemas.openxmlformats.org/officeDocument/2006/relationships/image" Target="../media/image36.jpeg"/><Relationship Id="rId1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9.xml"/><Relationship Id="rId1" Type="http://schemas.openxmlformats.org/officeDocument/2006/relationships/image" Target="../media/image36.jpeg"/></Relationships>
</file>

<file path=ppt/slides/_rels/slide7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0.xml"/><Relationship Id="rId4" Type="http://schemas.openxmlformats.org/officeDocument/2006/relationships/image" Target="../media/image37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2.xml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3.xml"/><Relationship Id="rId2" Type="http://schemas.openxmlformats.org/officeDocument/2006/relationships/image" Target="../media/image60.jpeg"/><Relationship Id="rId1" Type="http://schemas.openxmlformats.org/officeDocument/2006/relationships/image" Target="../media/image59.png"/></Relationships>
</file>

<file path=ppt/slides/_rels/slide8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64.xml"/><Relationship Id="rId3" Type="http://schemas.openxmlformats.org/officeDocument/2006/relationships/image" Target="../media/image61.png"/><Relationship Id="rId2" Type="http://schemas.openxmlformats.org/officeDocument/2006/relationships/image" Target="../media/image37.jpeg"/><Relationship Id="rId1" Type="http://schemas.openxmlformats.org/officeDocument/2006/relationships/image" Target="../media/image5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5.xml"/><Relationship Id="rId2" Type="http://schemas.openxmlformats.org/officeDocument/2006/relationships/image" Target="../media/image37.jpeg"/><Relationship Id="rId1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6.xml"/><Relationship Id="rId2" Type="http://schemas.openxmlformats.org/officeDocument/2006/relationships/image" Target="../media/image37.jpeg"/><Relationship Id="rId1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7.xml"/><Relationship Id="rId2" Type="http://schemas.openxmlformats.org/officeDocument/2006/relationships/image" Target="../media/image37.jpeg"/><Relationship Id="rId1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8.xml"/><Relationship Id="rId1" Type="http://schemas.openxmlformats.org/officeDocument/2006/relationships/image" Target="../media/image37.jpe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9.xml"/><Relationship Id="rId2" Type="http://schemas.openxmlformats.org/officeDocument/2006/relationships/image" Target="../media/image37.jpeg"/><Relationship Id="rId1" Type="http://schemas.openxmlformats.org/officeDocument/2006/relationships/image" Target="../media/image60.jpe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0.xml"/><Relationship Id="rId4" Type="http://schemas.openxmlformats.org/officeDocument/2006/relationships/image" Target="../media/image38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2.xml"/><Relationship Id="rId3" Type="http://schemas.openxmlformats.org/officeDocument/2006/relationships/image" Target="../media/image31.png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3.xml"/><Relationship Id="rId2" Type="http://schemas.openxmlformats.org/officeDocument/2006/relationships/image" Target="../media/image63.jpeg"/><Relationship Id="rId1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4.xml"/><Relationship Id="rId2" Type="http://schemas.openxmlformats.org/officeDocument/2006/relationships/image" Target="../media/image38.jpeg"/><Relationship Id="rId1" Type="http://schemas.openxmlformats.org/officeDocument/2006/relationships/image" Target="../media/image62.png"/></Relationships>
</file>

<file path=ppt/slides/_rels/slide9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5.xml"/><Relationship Id="rId3" Type="http://schemas.openxmlformats.org/officeDocument/2006/relationships/image" Target="../media/image31.png"/><Relationship Id="rId2" Type="http://schemas.openxmlformats.org/officeDocument/2006/relationships/image" Target="../media/image38.jpeg"/><Relationship Id="rId1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6.xml"/><Relationship Id="rId2" Type="http://schemas.openxmlformats.org/officeDocument/2006/relationships/image" Target="../media/image38.jpeg"/><Relationship Id="rId1" Type="http://schemas.openxmlformats.org/officeDocument/2006/relationships/image" Target="../media/image63.jpe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7.xml"/><Relationship Id="rId4" Type="http://schemas.openxmlformats.org/officeDocument/2006/relationships/image" Target="../media/image39.jpeg"/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image" Target="../media/image64.png"/></Relationships>
</file>

<file path=ppt/slides/_rels/slide9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8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9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0.xml"/><Relationship Id="rId2" Type="http://schemas.openxmlformats.org/officeDocument/2006/relationships/image" Target="../media/image65.jpeg"/><Relationship Id="rId1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Electrode Fabrication and Design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Neuralink, US 2020/0085375, 3/19/2020</a:t>
            </a:r>
            <a:endParaRPr lang="en-US" altLang="zh-CN"/>
          </a:p>
          <a:p>
            <a:r>
              <a:rPr lang="en-US" altLang="zh-CN"/>
              <a:t>5/18/2024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 Linear Electrode Arrays</a:t>
            </a:r>
            <a:endParaRPr lang="en-US" altLang="zh-CN"/>
          </a:p>
        </p:txBody>
      </p:sp>
      <p:pic>
        <p:nvPicPr>
          <p:cNvPr id="4" name="图片 3" descr="截图202405062112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4425" y="1410970"/>
            <a:ext cx="2343150" cy="54470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55465" y="3604895"/>
            <a:ext cx="116522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electrical trace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4704715" y="2893695"/>
            <a:ext cx="815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openings</a:t>
            </a:r>
            <a:endParaRPr lang="en-US" altLang="zh-CN" sz="1200"/>
          </a:p>
        </p:txBody>
      </p:sp>
      <p:sp>
        <p:nvSpPr>
          <p:cNvPr id="7" name="文本框 6"/>
          <p:cNvSpPr txBox="1"/>
          <p:nvPr/>
        </p:nvSpPr>
        <p:spPr>
          <a:xfrm>
            <a:off x="4704715" y="3125470"/>
            <a:ext cx="9429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electrodes</a:t>
            </a:r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5049520" y="1908810"/>
            <a:ext cx="4711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loop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2859405" y="3938270"/>
            <a:ext cx="155765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Electrical trace</a:t>
            </a:r>
            <a:r>
              <a:rPr lang="en-US" altLang="zh-CN" sz="1000"/>
              <a:t>:</a:t>
            </a:r>
            <a:endParaRPr lang="en-US" altLang="zh-CN" sz="1000"/>
          </a:p>
          <a:p>
            <a:r>
              <a:rPr lang="en-US" altLang="zh-CN" sz="1000"/>
              <a:t>connects openings and electrodes to IC chip</a:t>
            </a:r>
            <a:endParaRPr lang="en-US" altLang="zh-CN" sz="1000"/>
          </a:p>
        </p:txBody>
      </p:sp>
      <p:sp>
        <p:nvSpPr>
          <p:cNvPr id="10" name="文本框 9"/>
          <p:cNvSpPr txBox="1"/>
          <p:nvPr/>
        </p:nvSpPr>
        <p:spPr>
          <a:xfrm>
            <a:off x="2489200" y="1906905"/>
            <a:ext cx="201866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Openings:</a:t>
            </a:r>
            <a:endParaRPr lang="en-US" altLang="zh-CN" sz="1000"/>
          </a:p>
          <a:p>
            <a:r>
              <a:rPr lang="en-US" altLang="zh-CN" sz="1000"/>
              <a:t>- in support layer (parylene)</a:t>
            </a:r>
            <a:endParaRPr lang="en-US" altLang="zh-CN" sz="1000"/>
          </a:p>
          <a:p>
            <a:r>
              <a:rPr lang="en-US" altLang="zh-CN" sz="1000"/>
              <a:t>- may contain 8, 12 or more openings / active sites per thread</a:t>
            </a:r>
            <a:endParaRPr lang="en-US" altLang="zh-CN" sz="1000"/>
          </a:p>
        </p:txBody>
      </p:sp>
      <p:sp>
        <p:nvSpPr>
          <p:cNvPr id="11" name="文本框 10"/>
          <p:cNvSpPr txBox="1"/>
          <p:nvPr/>
        </p:nvSpPr>
        <p:spPr>
          <a:xfrm>
            <a:off x="1981835" y="2833370"/>
            <a:ext cx="2134235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Electrodes:</a:t>
            </a:r>
            <a:endParaRPr lang="en-US" altLang="zh-CN" sz="1000"/>
          </a:p>
          <a:p>
            <a:r>
              <a:rPr lang="en-US" altLang="zh-CN" sz="1000"/>
              <a:t>- configured to record/stimulate</a:t>
            </a:r>
            <a:endParaRPr lang="en-US" altLang="zh-CN" sz="1000"/>
          </a:p>
          <a:p>
            <a:r>
              <a:rPr lang="en-US" altLang="zh-CN" sz="1000"/>
              <a:t>- arranged towards end of probe so exposed metal is flush with target tissue for implantation</a:t>
            </a:r>
            <a:endParaRPr lang="en-US" altLang="zh-CN" sz="1000"/>
          </a:p>
        </p:txBody>
      </p:sp>
      <p:sp>
        <p:nvSpPr>
          <p:cNvPr id="13" name="任意多边形 12"/>
          <p:cNvSpPr/>
          <p:nvPr/>
        </p:nvSpPr>
        <p:spPr>
          <a:xfrm>
            <a:off x="3223260" y="1955800"/>
            <a:ext cx="1566545" cy="1006475"/>
          </a:xfrm>
          <a:custGeom>
            <a:avLst/>
            <a:gdLst>
              <a:gd name="connisteX0" fmla="*/ 0 w 1566545"/>
              <a:gd name="connsiteY0" fmla="*/ 101386 h 1006261"/>
              <a:gd name="connisteX1" fmla="*/ 71120 w 1566545"/>
              <a:gd name="connsiteY1" fmla="*/ 101386 h 1006261"/>
              <a:gd name="connisteX2" fmla="*/ 161925 w 1566545"/>
              <a:gd name="connsiteY2" fmla="*/ 101386 h 1006261"/>
              <a:gd name="connisteX3" fmla="*/ 238125 w 1566545"/>
              <a:gd name="connsiteY3" fmla="*/ 82336 h 1006261"/>
              <a:gd name="connisteX4" fmla="*/ 323850 w 1566545"/>
              <a:gd name="connsiteY4" fmla="*/ 53761 h 1006261"/>
              <a:gd name="connisteX5" fmla="*/ 390525 w 1566545"/>
              <a:gd name="connsiteY5" fmla="*/ 34711 h 1006261"/>
              <a:gd name="connisteX6" fmla="*/ 471170 w 1566545"/>
              <a:gd name="connsiteY6" fmla="*/ 20106 h 1006261"/>
              <a:gd name="connisteX7" fmla="*/ 537845 w 1566545"/>
              <a:gd name="connsiteY7" fmla="*/ 15661 h 1006261"/>
              <a:gd name="connisteX8" fmla="*/ 623570 w 1566545"/>
              <a:gd name="connsiteY8" fmla="*/ 20106 h 1006261"/>
              <a:gd name="connisteX9" fmla="*/ 699770 w 1566545"/>
              <a:gd name="connsiteY9" fmla="*/ 15661 h 1006261"/>
              <a:gd name="connisteX10" fmla="*/ 766445 w 1566545"/>
              <a:gd name="connsiteY10" fmla="*/ 6136 h 1006261"/>
              <a:gd name="connisteX11" fmla="*/ 871220 w 1566545"/>
              <a:gd name="connsiteY11" fmla="*/ 6136 h 1006261"/>
              <a:gd name="connisteX12" fmla="*/ 956945 w 1566545"/>
              <a:gd name="connsiteY12" fmla="*/ 1056 h 1006261"/>
              <a:gd name="connisteX13" fmla="*/ 1028700 w 1566545"/>
              <a:gd name="connsiteY13" fmla="*/ 25186 h 1006261"/>
              <a:gd name="connisteX14" fmla="*/ 1123950 w 1566545"/>
              <a:gd name="connsiteY14" fmla="*/ 82336 h 1006261"/>
              <a:gd name="connisteX15" fmla="*/ 1190625 w 1566545"/>
              <a:gd name="connsiteY15" fmla="*/ 115356 h 1006261"/>
              <a:gd name="connisteX16" fmla="*/ 1257300 w 1566545"/>
              <a:gd name="connsiteY16" fmla="*/ 158536 h 1006261"/>
              <a:gd name="connisteX17" fmla="*/ 1299845 w 1566545"/>
              <a:gd name="connsiteY17" fmla="*/ 234736 h 1006261"/>
              <a:gd name="connisteX18" fmla="*/ 1323975 w 1566545"/>
              <a:gd name="connsiteY18" fmla="*/ 305856 h 1006261"/>
              <a:gd name="connisteX19" fmla="*/ 1343025 w 1566545"/>
              <a:gd name="connsiteY19" fmla="*/ 391581 h 1006261"/>
              <a:gd name="connisteX20" fmla="*/ 1356995 w 1566545"/>
              <a:gd name="connsiteY20" fmla="*/ 463336 h 1006261"/>
              <a:gd name="connisteX21" fmla="*/ 1356995 w 1566545"/>
              <a:gd name="connsiteY21" fmla="*/ 530011 h 1006261"/>
              <a:gd name="connisteX22" fmla="*/ 1371600 w 1566545"/>
              <a:gd name="connsiteY22" fmla="*/ 601131 h 1006261"/>
              <a:gd name="connisteX23" fmla="*/ 1371600 w 1566545"/>
              <a:gd name="connsiteY23" fmla="*/ 672886 h 1006261"/>
              <a:gd name="connisteX24" fmla="*/ 1376045 w 1566545"/>
              <a:gd name="connsiteY24" fmla="*/ 739561 h 1006261"/>
              <a:gd name="connisteX25" fmla="*/ 1414145 w 1566545"/>
              <a:gd name="connsiteY25" fmla="*/ 806236 h 1006261"/>
              <a:gd name="connisteX26" fmla="*/ 1447800 w 1566545"/>
              <a:gd name="connsiteY26" fmla="*/ 877356 h 1006261"/>
              <a:gd name="connisteX27" fmla="*/ 1514475 w 1566545"/>
              <a:gd name="connsiteY27" fmla="*/ 939586 h 1006261"/>
              <a:gd name="connisteX28" fmla="*/ 1566545 w 1566545"/>
              <a:gd name="connsiteY28" fmla="*/ 1006261 h 100626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</a:cxnLst>
            <a:rect l="l" t="t" r="r" b="b"/>
            <a:pathLst>
              <a:path w="1566545" h="1006262">
                <a:moveTo>
                  <a:pt x="0" y="101387"/>
                </a:moveTo>
                <a:cubicBezTo>
                  <a:pt x="12700" y="101387"/>
                  <a:pt x="38735" y="101387"/>
                  <a:pt x="71120" y="101387"/>
                </a:cubicBezTo>
                <a:cubicBezTo>
                  <a:pt x="103505" y="101387"/>
                  <a:pt x="128270" y="105197"/>
                  <a:pt x="161925" y="101387"/>
                </a:cubicBezTo>
                <a:cubicBezTo>
                  <a:pt x="195580" y="97577"/>
                  <a:pt x="205740" y="91862"/>
                  <a:pt x="238125" y="82337"/>
                </a:cubicBezTo>
                <a:cubicBezTo>
                  <a:pt x="270510" y="72812"/>
                  <a:pt x="293370" y="63287"/>
                  <a:pt x="323850" y="53762"/>
                </a:cubicBezTo>
                <a:cubicBezTo>
                  <a:pt x="354330" y="44237"/>
                  <a:pt x="361315" y="41697"/>
                  <a:pt x="390525" y="34712"/>
                </a:cubicBezTo>
                <a:cubicBezTo>
                  <a:pt x="419735" y="27727"/>
                  <a:pt x="441960" y="23917"/>
                  <a:pt x="471170" y="20107"/>
                </a:cubicBezTo>
                <a:cubicBezTo>
                  <a:pt x="500380" y="16297"/>
                  <a:pt x="507365" y="15662"/>
                  <a:pt x="537845" y="15662"/>
                </a:cubicBezTo>
                <a:cubicBezTo>
                  <a:pt x="568325" y="15662"/>
                  <a:pt x="591185" y="20107"/>
                  <a:pt x="623570" y="20107"/>
                </a:cubicBezTo>
                <a:cubicBezTo>
                  <a:pt x="655955" y="20107"/>
                  <a:pt x="671195" y="18202"/>
                  <a:pt x="699770" y="15662"/>
                </a:cubicBezTo>
                <a:cubicBezTo>
                  <a:pt x="728345" y="13122"/>
                  <a:pt x="732155" y="8042"/>
                  <a:pt x="766445" y="6137"/>
                </a:cubicBezTo>
                <a:cubicBezTo>
                  <a:pt x="800735" y="4232"/>
                  <a:pt x="833120" y="7407"/>
                  <a:pt x="871220" y="6137"/>
                </a:cubicBezTo>
                <a:cubicBezTo>
                  <a:pt x="909320" y="4867"/>
                  <a:pt x="925195" y="-2753"/>
                  <a:pt x="956945" y="1057"/>
                </a:cubicBezTo>
                <a:cubicBezTo>
                  <a:pt x="988695" y="4867"/>
                  <a:pt x="995045" y="8677"/>
                  <a:pt x="1028700" y="25187"/>
                </a:cubicBezTo>
                <a:cubicBezTo>
                  <a:pt x="1062355" y="41697"/>
                  <a:pt x="1091565" y="64557"/>
                  <a:pt x="1123950" y="82337"/>
                </a:cubicBezTo>
                <a:cubicBezTo>
                  <a:pt x="1156335" y="100117"/>
                  <a:pt x="1163955" y="100117"/>
                  <a:pt x="1190625" y="115357"/>
                </a:cubicBezTo>
                <a:cubicBezTo>
                  <a:pt x="1217295" y="130597"/>
                  <a:pt x="1235710" y="134407"/>
                  <a:pt x="1257300" y="158537"/>
                </a:cubicBezTo>
                <a:cubicBezTo>
                  <a:pt x="1278890" y="182667"/>
                  <a:pt x="1286510" y="205527"/>
                  <a:pt x="1299845" y="234737"/>
                </a:cubicBezTo>
                <a:cubicBezTo>
                  <a:pt x="1313180" y="263947"/>
                  <a:pt x="1315085" y="274742"/>
                  <a:pt x="1323975" y="305857"/>
                </a:cubicBezTo>
                <a:cubicBezTo>
                  <a:pt x="1332865" y="336972"/>
                  <a:pt x="1336675" y="359832"/>
                  <a:pt x="1343025" y="391582"/>
                </a:cubicBezTo>
                <a:cubicBezTo>
                  <a:pt x="1349375" y="423332"/>
                  <a:pt x="1354455" y="435397"/>
                  <a:pt x="1356995" y="463337"/>
                </a:cubicBezTo>
                <a:cubicBezTo>
                  <a:pt x="1359535" y="491277"/>
                  <a:pt x="1353820" y="502707"/>
                  <a:pt x="1356995" y="530012"/>
                </a:cubicBezTo>
                <a:cubicBezTo>
                  <a:pt x="1360170" y="557317"/>
                  <a:pt x="1368425" y="572557"/>
                  <a:pt x="1371600" y="601132"/>
                </a:cubicBezTo>
                <a:cubicBezTo>
                  <a:pt x="1374775" y="629707"/>
                  <a:pt x="1370965" y="644947"/>
                  <a:pt x="1371600" y="672887"/>
                </a:cubicBezTo>
                <a:cubicBezTo>
                  <a:pt x="1372235" y="700827"/>
                  <a:pt x="1367790" y="712892"/>
                  <a:pt x="1376045" y="739562"/>
                </a:cubicBezTo>
                <a:cubicBezTo>
                  <a:pt x="1384300" y="766232"/>
                  <a:pt x="1399540" y="778932"/>
                  <a:pt x="1414145" y="806237"/>
                </a:cubicBezTo>
                <a:cubicBezTo>
                  <a:pt x="1428750" y="833542"/>
                  <a:pt x="1427480" y="850687"/>
                  <a:pt x="1447800" y="877357"/>
                </a:cubicBezTo>
                <a:cubicBezTo>
                  <a:pt x="1468120" y="904027"/>
                  <a:pt x="1490980" y="913552"/>
                  <a:pt x="1514475" y="939587"/>
                </a:cubicBezTo>
                <a:cubicBezTo>
                  <a:pt x="1537970" y="965622"/>
                  <a:pt x="1557655" y="994197"/>
                  <a:pt x="1566545" y="100626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2813685" y="2864485"/>
            <a:ext cx="1947545" cy="407035"/>
          </a:xfrm>
          <a:custGeom>
            <a:avLst/>
            <a:gdLst>
              <a:gd name="connisteX0" fmla="*/ 0 w 1947545"/>
              <a:gd name="connsiteY0" fmla="*/ 68687 h 407142"/>
              <a:gd name="connisteX1" fmla="*/ 71120 w 1947545"/>
              <a:gd name="connsiteY1" fmla="*/ 68687 h 407142"/>
              <a:gd name="connisteX2" fmla="*/ 156845 w 1947545"/>
              <a:gd name="connsiteY2" fmla="*/ 68687 h 407142"/>
              <a:gd name="connisteX3" fmla="*/ 238125 w 1947545"/>
              <a:gd name="connsiteY3" fmla="*/ 68687 h 407142"/>
              <a:gd name="connisteX4" fmla="*/ 314325 w 1947545"/>
              <a:gd name="connsiteY4" fmla="*/ 49637 h 407142"/>
              <a:gd name="connisteX5" fmla="*/ 400050 w 1947545"/>
              <a:gd name="connsiteY5" fmla="*/ 21062 h 407142"/>
              <a:gd name="connisteX6" fmla="*/ 476250 w 1947545"/>
              <a:gd name="connsiteY6" fmla="*/ 7092 h 407142"/>
              <a:gd name="connisteX7" fmla="*/ 547370 w 1947545"/>
              <a:gd name="connsiteY7" fmla="*/ 7092 h 407142"/>
              <a:gd name="connisteX8" fmla="*/ 619125 w 1947545"/>
              <a:gd name="connsiteY8" fmla="*/ 2012 h 407142"/>
              <a:gd name="connisteX9" fmla="*/ 685800 w 1947545"/>
              <a:gd name="connsiteY9" fmla="*/ 2012 h 407142"/>
              <a:gd name="connisteX10" fmla="*/ 781050 w 1947545"/>
              <a:gd name="connsiteY10" fmla="*/ 21062 h 407142"/>
              <a:gd name="connisteX11" fmla="*/ 876300 w 1947545"/>
              <a:gd name="connsiteY11" fmla="*/ 40112 h 407142"/>
              <a:gd name="connisteX12" fmla="*/ 975995 w 1947545"/>
              <a:gd name="connsiteY12" fmla="*/ 59162 h 407142"/>
              <a:gd name="connisteX13" fmla="*/ 1042670 w 1947545"/>
              <a:gd name="connsiteY13" fmla="*/ 73767 h 407142"/>
              <a:gd name="connisteX14" fmla="*/ 1109345 w 1947545"/>
              <a:gd name="connsiteY14" fmla="*/ 106787 h 407142"/>
              <a:gd name="connisteX15" fmla="*/ 1233170 w 1947545"/>
              <a:gd name="connsiteY15" fmla="*/ 169017 h 407142"/>
              <a:gd name="connisteX16" fmla="*/ 1314450 w 1947545"/>
              <a:gd name="connsiteY16" fmla="*/ 202037 h 407142"/>
              <a:gd name="connisteX17" fmla="*/ 1381125 w 1947545"/>
              <a:gd name="connsiteY17" fmla="*/ 268712 h 407142"/>
              <a:gd name="connisteX18" fmla="*/ 1447800 w 1947545"/>
              <a:gd name="connsiteY18" fmla="*/ 306812 h 407142"/>
              <a:gd name="connisteX19" fmla="*/ 1518920 w 1947545"/>
              <a:gd name="connsiteY19" fmla="*/ 325862 h 407142"/>
              <a:gd name="connisteX20" fmla="*/ 1585595 w 1947545"/>
              <a:gd name="connsiteY20" fmla="*/ 335387 h 407142"/>
              <a:gd name="connisteX21" fmla="*/ 1671320 w 1947545"/>
              <a:gd name="connsiteY21" fmla="*/ 354437 h 407142"/>
              <a:gd name="connisteX22" fmla="*/ 1743075 w 1947545"/>
              <a:gd name="connsiteY22" fmla="*/ 359517 h 407142"/>
              <a:gd name="connisteX23" fmla="*/ 1809750 w 1947545"/>
              <a:gd name="connsiteY23" fmla="*/ 359517 h 407142"/>
              <a:gd name="connisteX24" fmla="*/ 1876425 w 1947545"/>
              <a:gd name="connsiteY24" fmla="*/ 359517 h 407142"/>
              <a:gd name="connisteX25" fmla="*/ 1947545 w 1947545"/>
              <a:gd name="connsiteY25" fmla="*/ 407142 h 40714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</a:cxnLst>
            <a:rect l="l" t="t" r="r" b="b"/>
            <a:pathLst>
              <a:path w="1947545" h="407142">
                <a:moveTo>
                  <a:pt x="0" y="68687"/>
                </a:moveTo>
                <a:cubicBezTo>
                  <a:pt x="12700" y="68687"/>
                  <a:pt x="40005" y="68687"/>
                  <a:pt x="71120" y="68687"/>
                </a:cubicBezTo>
                <a:cubicBezTo>
                  <a:pt x="102235" y="68687"/>
                  <a:pt x="123190" y="68687"/>
                  <a:pt x="156845" y="68687"/>
                </a:cubicBezTo>
                <a:cubicBezTo>
                  <a:pt x="190500" y="68687"/>
                  <a:pt x="206375" y="72497"/>
                  <a:pt x="238125" y="68687"/>
                </a:cubicBezTo>
                <a:cubicBezTo>
                  <a:pt x="269875" y="64877"/>
                  <a:pt x="281940" y="59162"/>
                  <a:pt x="314325" y="49637"/>
                </a:cubicBezTo>
                <a:cubicBezTo>
                  <a:pt x="346710" y="40112"/>
                  <a:pt x="367665" y="29317"/>
                  <a:pt x="400050" y="21062"/>
                </a:cubicBezTo>
                <a:cubicBezTo>
                  <a:pt x="432435" y="12807"/>
                  <a:pt x="447040" y="9632"/>
                  <a:pt x="476250" y="7092"/>
                </a:cubicBezTo>
                <a:cubicBezTo>
                  <a:pt x="505460" y="4552"/>
                  <a:pt x="518795" y="8362"/>
                  <a:pt x="547370" y="7092"/>
                </a:cubicBezTo>
                <a:cubicBezTo>
                  <a:pt x="575945" y="5822"/>
                  <a:pt x="591185" y="3282"/>
                  <a:pt x="619125" y="2012"/>
                </a:cubicBezTo>
                <a:cubicBezTo>
                  <a:pt x="647065" y="742"/>
                  <a:pt x="653415" y="-1798"/>
                  <a:pt x="685800" y="2012"/>
                </a:cubicBezTo>
                <a:cubicBezTo>
                  <a:pt x="718185" y="5822"/>
                  <a:pt x="742950" y="13442"/>
                  <a:pt x="781050" y="21062"/>
                </a:cubicBezTo>
                <a:cubicBezTo>
                  <a:pt x="819150" y="28682"/>
                  <a:pt x="837565" y="32492"/>
                  <a:pt x="876300" y="40112"/>
                </a:cubicBezTo>
                <a:cubicBezTo>
                  <a:pt x="915035" y="47732"/>
                  <a:pt x="942975" y="52177"/>
                  <a:pt x="975995" y="59162"/>
                </a:cubicBezTo>
                <a:cubicBezTo>
                  <a:pt x="1009015" y="66147"/>
                  <a:pt x="1016000" y="64242"/>
                  <a:pt x="1042670" y="73767"/>
                </a:cubicBezTo>
                <a:cubicBezTo>
                  <a:pt x="1069340" y="83292"/>
                  <a:pt x="1071245" y="87737"/>
                  <a:pt x="1109345" y="106787"/>
                </a:cubicBezTo>
                <a:cubicBezTo>
                  <a:pt x="1147445" y="125837"/>
                  <a:pt x="1191895" y="149967"/>
                  <a:pt x="1233170" y="169017"/>
                </a:cubicBezTo>
                <a:cubicBezTo>
                  <a:pt x="1274445" y="188067"/>
                  <a:pt x="1284605" y="182352"/>
                  <a:pt x="1314450" y="202037"/>
                </a:cubicBezTo>
                <a:cubicBezTo>
                  <a:pt x="1344295" y="221722"/>
                  <a:pt x="1354455" y="247757"/>
                  <a:pt x="1381125" y="268712"/>
                </a:cubicBezTo>
                <a:cubicBezTo>
                  <a:pt x="1407795" y="289667"/>
                  <a:pt x="1420495" y="295382"/>
                  <a:pt x="1447800" y="306812"/>
                </a:cubicBezTo>
                <a:cubicBezTo>
                  <a:pt x="1475105" y="318242"/>
                  <a:pt x="1491615" y="320147"/>
                  <a:pt x="1518920" y="325862"/>
                </a:cubicBezTo>
                <a:cubicBezTo>
                  <a:pt x="1546225" y="331577"/>
                  <a:pt x="1555115" y="329672"/>
                  <a:pt x="1585595" y="335387"/>
                </a:cubicBezTo>
                <a:cubicBezTo>
                  <a:pt x="1616075" y="341102"/>
                  <a:pt x="1639570" y="349357"/>
                  <a:pt x="1671320" y="354437"/>
                </a:cubicBezTo>
                <a:cubicBezTo>
                  <a:pt x="1703070" y="359517"/>
                  <a:pt x="1715135" y="358247"/>
                  <a:pt x="1743075" y="359517"/>
                </a:cubicBezTo>
                <a:cubicBezTo>
                  <a:pt x="1771015" y="360787"/>
                  <a:pt x="1783080" y="359517"/>
                  <a:pt x="1809750" y="359517"/>
                </a:cubicBezTo>
                <a:cubicBezTo>
                  <a:pt x="1836420" y="359517"/>
                  <a:pt x="1849120" y="349992"/>
                  <a:pt x="1876425" y="359517"/>
                </a:cubicBezTo>
                <a:cubicBezTo>
                  <a:pt x="1903730" y="369042"/>
                  <a:pt x="1934845" y="397617"/>
                  <a:pt x="1947545" y="40714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3932555" y="3776345"/>
            <a:ext cx="500380" cy="271780"/>
          </a:xfrm>
          <a:custGeom>
            <a:avLst/>
            <a:gdLst>
              <a:gd name="connisteX0" fmla="*/ 0 w 500380"/>
              <a:gd name="connsiteY0" fmla="*/ 271780 h 271780"/>
              <a:gd name="connisteX1" fmla="*/ 66675 w 500380"/>
              <a:gd name="connsiteY1" fmla="*/ 257175 h 271780"/>
              <a:gd name="connisteX2" fmla="*/ 138430 w 500380"/>
              <a:gd name="connsiteY2" fmla="*/ 214630 h 271780"/>
              <a:gd name="connisteX3" fmla="*/ 200025 w 500380"/>
              <a:gd name="connsiteY3" fmla="*/ 142875 h 271780"/>
              <a:gd name="connisteX4" fmla="*/ 266700 w 500380"/>
              <a:gd name="connsiteY4" fmla="*/ 81280 h 271780"/>
              <a:gd name="connisteX5" fmla="*/ 338455 w 500380"/>
              <a:gd name="connsiteY5" fmla="*/ 24130 h 271780"/>
              <a:gd name="connisteX6" fmla="*/ 433705 w 500380"/>
              <a:gd name="connsiteY6" fmla="*/ 5080 h 271780"/>
              <a:gd name="connisteX7" fmla="*/ 500380 w 500380"/>
              <a:gd name="connsiteY7" fmla="*/ 0 h 2717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00380" h="271780">
                <a:moveTo>
                  <a:pt x="0" y="271780"/>
                </a:moveTo>
                <a:cubicBezTo>
                  <a:pt x="12065" y="269875"/>
                  <a:pt x="38735" y="268605"/>
                  <a:pt x="66675" y="257175"/>
                </a:cubicBezTo>
                <a:cubicBezTo>
                  <a:pt x="94615" y="245745"/>
                  <a:pt x="111760" y="237490"/>
                  <a:pt x="138430" y="214630"/>
                </a:cubicBezTo>
                <a:cubicBezTo>
                  <a:pt x="165100" y="191770"/>
                  <a:pt x="174625" y="169545"/>
                  <a:pt x="200025" y="142875"/>
                </a:cubicBezTo>
                <a:cubicBezTo>
                  <a:pt x="225425" y="116205"/>
                  <a:pt x="238760" y="104775"/>
                  <a:pt x="266700" y="81280"/>
                </a:cubicBezTo>
                <a:cubicBezTo>
                  <a:pt x="294640" y="57785"/>
                  <a:pt x="304800" y="39370"/>
                  <a:pt x="338455" y="24130"/>
                </a:cubicBezTo>
                <a:cubicBezTo>
                  <a:pt x="372110" y="8890"/>
                  <a:pt x="401320" y="10160"/>
                  <a:pt x="433705" y="5080"/>
                </a:cubicBezTo>
                <a:cubicBezTo>
                  <a:pt x="466090" y="0"/>
                  <a:pt x="488950" y="635"/>
                  <a:pt x="50038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8.5: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rcRect l="7690" t="55450" r="6467" b="34695"/>
          <a:stretch>
            <a:fillRect/>
          </a:stretch>
        </p:blipFill>
        <p:spPr>
          <a:xfrm>
            <a:off x="2677160" y="608330"/>
            <a:ext cx="5645150" cy="705485"/>
          </a:xfrm>
          <a:prstGeom prst="rect">
            <a:avLst/>
          </a:prstGeom>
        </p:spPr>
      </p:pic>
      <p:pic>
        <p:nvPicPr>
          <p:cNvPr id="8" name="图片 7" descr="Step 8(2)"/>
          <p:cNvPicPr>
            <a:picLocks noChangeAspect="1"/>
          </p:cNvPicPr>
          <p:nvPr/>
        </p:nvPicPr>
        <p:blipFill>
          <a:blip r:embed="rId2"/>
          <a:srcRect l="14306" t="19745" r="52076" b="8537"/>
          <a:stretch>
            <a:fillRect/>
          </a:stretch>
        </p:blipFill>
        <p:spPr>
          <a:xfrm rot="5400000">
            <a:off x="4262755" y="706120"/>
            <a:ext cx="3665855" cy="58635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8.6: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rcRect l="7980" t="65740" r="6177" b="24405"/>
          <a:stretch>
            <a:fillRect/>
          </a:stretch>
        </p:blipFill>
        <p:spPr>
          <a:xfrm>
            <a:off x="2677160" y="608330"/>
            <a:ext cx="5645150" cy="7054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47345" y="2282190"/>
            <a:ext cx="5162550" cy="2265680"/>
            <a:chOff x="5440" y="3855"/>
            <a:chExt cx="8310" cy="3771"/>
          </a:xfrm>
        </p:grpSpPr>
        <p:pic>
          <p:nvPicPr>
            <p:cNvPr id="9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54414" t="47785" r="13160" b="40998"/>
            <a:stretch>
              <a:fillRect/>
            </a:stretch>
          </p:blipFill>
          <p:spPr>
            <a:xfrm>
              <a:off x="5440" y="3855"/>
              <a:ext cx="8310" cy="3090"/>
            </a:xfrm>
            <a:prstGeom prst="rect">
              <a:avLst/>
            </a:prstGeom>
          </p:spPr>
        </p:pic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13255" t="94050" r="42311" b="2801"/>
            <a:stretch>
              <a:fillRect/>
            </a:stretch>
          </p:blipFill>
          <p:spPr>
            <a:xfrm>
              <a:off x="6143" y="7100"/>
              <a:ext cx="6915" cy="527"/>
            </a:xfrm>
            <a:prstGeom prst="rect">
              <a:avLst/>
            </a:prstGeom>
          </p:spPr>
        </p:pic>
      </p:grpSp>
      <p:pic>
        <p:nvPicPr>
          <p:cNvPr id="8" name="图片 7" descr="Step 8(2)"/>
          <p:cNvPicPr>
            <a:picLocks noChangeAspect="1"/>
          </p:cNvPicPr>
          <p:nvPr/>
        </p:nvPicPr>
        <p:blipFill>
          <a:blip r:embed="rId3"/>
          <a:srcRect l="47988" t="18596" r="22965" b="8452"/>
          <a:stretch>
            <a:fillRect/>
          </a:stretch>
        </p:blipFill>
        <p:spPr>
          <a:xfrm rot="5400000">
            <a:off x="7264400" y="1077595"/>
            <a:ext cx="3167380" cy="596455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Step 8(2)"/>
          <p:cNvPicPr>
            <a:picLocks noChangeAspect="1"/>
          </p:cNvPicPr>
          <p:nvPr/>
        </p:nvPicPr>
        <p:blipFill>
          <a:blip r:embed="rId1"/>
          <a:srcRect l="56321" t="18596" r="22965" b="18758"/>
          <a:stretch>
            <a:fillRect/>
          </a:stretch>
        </p:blipFill>
        <p:spPr>
          <a:xfrm rot="5400000">
            <a:off x="4851400" y="1765300"/>
            <a:ext cx="2258695" cy="51219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8.7: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2"/>
          <a:srcRect l="8173" t="76739" r="5984" b="13406"/>
          <a:stretch>
            <a:fillRect/>
          </a:stretch>
        </p:blipFill>
        <p:spPr>
          <a:xfrm>
            <a:off x="2677160" y="608330"/>
            <a:ext cx="5645150" cy="705485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048760" y="264287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9695" y="215900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219575" y="312674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146810" y="1402080"/>
            <a:ext cx="2752090" cy="4170045"/>
          </a:xfrm>
          <a:custGeom>
            <a:avLst/>
            <a:gdLst>
              <a:gd name="connisteX0" fmla="*/ 2717898 w 2751973"/>
              <a:gd name="connsiteY0" fmla="*/ 502778 h 4170115"/>
              <a:gd name="connisteX1" fmla="*/ 2698848 w 2751973"/>
              <a:gd name="connsiteY1" fmla="*/ 426578 h 4170115"/>
              <a:gd name="connisteX2" fmla="*/ 2667098 w 2751973"/>
              <a:gd name="connsiteY2" fmla="*/ 356728 h 4170115"/>
              <a:gd name="connisteX3" fmla="*/ 2597248 w 2751973"/>
              <a:gd name="connsiteY3" fmla="*/ 293228 h 4170115"/>
              <a:gd name="connisteX4" fmla="*/ 2527398 w 2751973"/>
              <a:gd name="connsiteY4" fmla="*/ 242428 h 4170115"/>
              <a:gd name="connisteX5" fmla="*/ 2457548 w 2751973"/>
              <a:gd name="connsiteY5" fmla="*/ 197978 h 4170115"/>
              <a:gd name="connisteX6" fmla="*/ 2387698 w 2751973"/>
              <a:gd name="connsiteY6" fmla="*/ 172578 h 4170115"/>
              <a:gd name="connisteX7" fmla="*/ 2311498 w 2751973"/>
              <a:gd name="connsiteY7" fmla="*/ 153528 h 4170115"/>
              <a:gd name="connisteX8" fmla="*/ 2241648 w 2751973"/>
              <a:gd name="connsiteY8" fmla="*/ 128128 h 4170115"/>
              <a:gd name="connisteX9" fmla="*/ 2165448 w 2751973"/>
              <a:gd name="connsiteY9" fmla="*/ 96378 h 4170115"/>
              <a:gd name="connisteX10" fmla="*/ 2095598 w 2751973"/>
              <a:gd name="connsiteY10" fmla="*/ 83678 h 4170115"/>
              <a:gd name="connisteX11" fmla="*/ 2025748 w 2751973"/>
              <a:gd name="connsiteY11" fmla="*/ 58278 h 4170115"/>
              <a:gd name="connisteX12" fmla="*/ 1955898 w 2751973"/>
              <a:gd name="connsiteY12" fmla="*/ 58278 h 4170115"/>
              <a:gd name="connisteX13" fmla="*/ 1886048 w 2751973"/>
              <a:gd name="connsiteY13" fmla="*/ 51928 h 4170115"/>
              <a:gd name="connisteX14" fmla="*/ 1816198 w 2751973"/>
              <a:gd name="connsiteY14" fmla="*/ 51928 h 4170115"/>
              <a:gd name="connisteX15" fmla="*/ 1746348 w 2751973"/>
              <a:gd name="connsiteY15" fmla="*/ 45578 h 4170115"/>
              <a:gd name="connisteX16" fmla="*/ 1670148 w 2751973"/>
              <a:gd name="connsiteY16" fmla="*/ 32878 h 4170115"/>
              <a:gd name="connisteX17" fmla="*/ 1593948 w 2751973"/>
              <a:gd name="connsiteY17" fmla="*/ 32878 h 4170115"/>
              <a:gd name="connisteX18" fmla="*/ 1517748 w 2751973"/>
              <a:gd name="connsiteY18" fmla="*/ 51928 h 4170115"/>
              <a:gd name="connisteX19" fmla="*/ 1435198 w 2751973"/>
              <a:gd name="connsiteY19" fmla="*/ 51928 h 4170115"/>
              <a:gd name="connisteX20" fmla="*/ 1365348 w 2751973"/>
              <a:gd name="connsiteY20" fmla="*/ 20178 h 4170115"/>
              <a:gd name="connisteX21" fmla="*/ 1270098 w 2751973"/>
              <a:gd name="connsiteY21" fmla="*/ 13828 h 4170115"/>
              <a:gd name="connisteX22" fmla="*/ 1193898 w 2751973"/>
              <a:gd name="connsiteY22" fmla="*/ 1128 h 4170115"/>
              <a:gd name="connisteX23" fmla="*/ 1124048 w 2751973"/>
              <a:gd name="connsiteY23" fmla="*/ 1128 h 4170115"/>
              <a:gd name="connisteX24" fmla="*/ 1054198 w 2751973"/>
              <a:gd name="connsiteY24" fmla="*/ 1128 h 4170115"/>
              <a:gd name="connisteX25" fmla="*/ 984348 w 2751973"/>
              <a:gd name="connsiteY25" fmla="*/ 1128 h 4170115"/>
              <a:gd name="connisteX26" fmla="*/ 914498 w 2751973"/>
              <a:gd name="connsiteY26" fmla="*/ 13828 h 4170115"/>
              <a:gd name="connisteX27" fmla="*/ 844648 w 2751973"/>
              <a:gd name="connsiteY27" fmla="*/ 20178 h 4170115"/>
              <a:gd name="connisteX28" fmla="*/ 774798 w 2751973"/>
              <a:gd name="connsiteY28" fmla="*/ 26528 h 4170115"/>
              <a:gd name="connisteX29" fmla="*/ 704948 w 2751973"/>
              <a:gd name="connsiteY29" fmla="*/ 45578 h 4170115"/>
              <a:gd name="connisteX30" fmla="*/ 635098 w 2751973"/>
              <a:gd name="connsiteY30" fmla="*/ 70978 h 4170115"/>
              <a:gd name="connisteX31" fmla="*/ 565248 w 2751973"/>
              <a:gd name="connsiteY31" fmla="*/ 115428 h 4170115"/>
              <a:gd name="connisteX32" fmla="*/ 489048 w 2751973"/>
              <a:gd name="connsiteY32" fmla="*/ 178928 h 4170115"/>
              <a:gd name="connisteX33" fmla="*/ 444598 w 2751973"/>
              <a:gd name="connsiteY33" fmla="*/ 248778 h 4170115"/>
              <a:gd name="connisteX34" fmla="*/ 406498 w 2751973"/>
              <a:gd name="connsiteY34" fmla="*/ 324978 h 4170115"/>
              <a:gd name="connisteX35" fmla="*/ 368398 w 2751973"/>
              <a:gd name="connsiteY35" fmla="*/ 420228 h 4170115"/>
              <a:gd name="connisteX36" fmla="*/ 362048 w 2751973"/>
              <a:gd name="connsiteY36" fmla="*/ 502778 h 4170115"/>
              <a:gd name="connisteX37" fmla="*/ 342998 w 2751973"/>
              <a:gd name="connsiteY37" fmla="*/ 598028 h 4170115"/>
              <a:gd name="connisteX38" fmla="*/ 342998 w 2751973"/>
              <a:gd name="connsiteY38" fmla="*/ 674228 h 4170115"/>
              <a:gd name="connisteX39" fmla="*/ 349348 w 2751973"/>
              <a:gd name="connsiteY39" fmla="*/ 763128 h 4170115"/>
              <a:gd name="connisteX40" fmla="*/ 349348 w 2751973"/>
              <a:gd name="connsiteY40" fmla="*/ 832978 h 4170115"/>
              <a:gd name="connisteX41" fmla="*/ 349348 w 2751973"/>
              <a:gd name="connsiteY41" fmla="*/ 909178 h 4170115"/>
              <a:gd name="connisteX42" fmla="*/ 349348 w 2751973"/>
              <a:gd name="connsiteY42" fmla="*/ 979028 h 4170115"/>
              <a:gd name="connisteX43" fmla="*/ 349348 w 2751973"/>
              <a:gd name="connsiteY43" fmla="*/ 1048878 h 4170115"/>
              <a:gd name="connisteX44" fmla="*/ 349348 w 2751973"/>
              <a:gd name="connsiteY44" fmla="*/ 1118728 h 4170115"/>
              <a:gd name="connisteX45" fmla="*/ 349348 w 2751973"/>
              <a:gd name="connsiteY45" fmla="*/ 1194928 h 4170115"/>
              <a:gd name="connisteX46" fmla="*/ 342998 w 2751973"/>
              <a:gd name="connsiteY46" fmla="*/ 1283828 h 4170115"/>
              <a:gd name="connisteX47" fmla="*/ 336648 w 2751973"/>
              <a:gd name="connsiteY47" fmla="*/ 1417178 h 4170115"/>
              <a:gd name="connisteX48" fmla="*/ 304898 w 2751973"/>
              <a:gd name="connsiteY48" fmla="*/ 1550528 h 4170115"/>
              <a:gd name="connisteX49" fmla="*/ 279498 w 2751973"/>
              <a:gd name="connsiteY49" fmla="*/ 1658478 h 4170115"/>
              <a:gd name="connisteX50" fmla="*/ 260448 w 2751973"/>
              <a:gd name="connsiteY50" fmla="*/ 1728328 h 4170115"/>
              <a:gd name="connisteX51" fmla="*/ 235048 w 2751973"/>
              <a:gd name="connsiteY51" fmla="*/ 1842628 h 4170115"/>
              <a:gd name="connisteX52" fmla="*/ 222348 w 2751973"/>
              <a:gd name="connsiteY52" fmla="*/ 1912478 h 4170115"/>
              <a:gd name="connisteX53" fmla="*/ 215998 w 2751973"/>
              <a:gd name="connsiteY53" fmla="*/ 1995028 h 4170115"/>
              <a:gd name="connisteX54" fmla="*/ 196948 w 2751973"/>
              <a:gd name="connsiteY54" fmla="*/ 2083928 h 4170115"/>
              <a:gd name="connisteX55" fmla="*/ 196948 w 2751973"/>
              <a:gd name="connsiteY55" fmla="*/ 2153778 h 4170115"/>
              <a:gd name="connisteX56" fmla="*/ 209648 w 2751973"/>
              <a:gd name="connsiteY56" fmla="*/ 2249028 h 4170115"/>
              <a:gd name="connisteX57" fmla="*/ 209648 w 2751973"/>
              <a:gd name="connsiteY57" fmla="*/ 2331578 h 4170115"/>
              <a:gd name="connisteX58" fmla="*/ 209648 w 2751973"/>
              <a:gd name="connsiteY58" fmla="*/ 2407778 h 4170115"/>
              <a:gd name="connisteX59" fmla="*/ 209648 w 2751973"/>
              <a:gd name="connsiteY59" fmla="*/ 2477628 h 4170115"/>
              <a:gd name="connisteX60" fmla="*/ 209648 w 2751973"/>
              <a:gd name="connsiteY60" fmla="*/ 2547478 h 4170115"/>
              <a:gd name="connisteX61" fmla="*/ 203298 w 2751973"/>
              <a:gd name="connsiteY61" fmla="*/ 2636378 h 4170115"/>
              <a:gd name="connisteX62" fmla="*/ 196948 w 2751973"/>
              <a:gd name="connsiteY62" fmla="*/ 2725278 h 4170115"/>
              <a:gd name="connisteX63" fmla="*/ 177898 w 2751973"/>
              <a:gd name="connsiteY63" fmla="*/ 2801478 h 4170115"/>
              <a:gd name="connisteX64" fmla="*/ 158848 w 2751973"/>
              <a:gd name="connsiteY64" fmla="*/ 2915778 h 4170115"/>
              <a:gd name="connisteX65" fmla="*/ 127098 w 2751973"/>
              <a:gd name="connsiteY65" fmla="*/ 3036428 h 4170115"/>
              <a:gd name="connisteX66" fmla="*/ 95348 w 2751973"/>
              <a:gd name="connsiteY66" fmla="*/ 3118978 h 4170115"/>
              <a:gd name="connisteX67" fmla="*/ 76298 w 2751973"/>
              <a:gd name="connsiteY67" fmla="*/ 3201528 h 4170115"/>
              <a:gd name="connisteX68" fmla="*/ 44548 w 2751973"/>
              <a:gd name="connsiteY68" fmla="*/ 3284078 h 4170115"/>
              <a:gd name="connisteX69" fmla="*/ 31848 w 2751973"/>
              <a:gd name="connsiteY69" fmla="*/ 3366628 h 4170115"/>
              <a:gd name="connisteX70" fmla="*/ 19148 w 2751973"/>
              <a:gd name="connsiteY70" fmla="*/ 3455528 h 4170115"/>
              <a:gd name="connisteX71" fmla="*/ 98 w 2751973"/>
              <a:gd name="connsiteY71" fmla="*/ 3538078 h 4170115"/>
              <a:gd name="connisteX72" fmla="*/ 12798 w 2751973"/>
              <a:gd name="connsiteY72" fmla="*/ 3607928 h 4170115"/>
              <a:gd name="connisteX73" fmla="*/ 12798 w 2751973"/>
              <a:gd name="connsiteY73" fmla="*/ 3684128 h 4170115"/>
              <a:gd name="connisteX74" fmla="*/ 12798 w 2751973"/>
              <a:gd name="connsiteY74" fmla="*/ 3753978 h 4170115"/>
              <a:gd name="connisteX75" fmla="*/ 12798 w 2751973"/>
              <a:gd name="connsiteY75" fmla="*/ 3823828 h 4170115"/>
              <a:gd name="connisteX76" fmla="*/ 12798 w 2751973"/>
              <a:gd name="connsiteY76" fmla="*/ 3906378 h 4170115"/>
              <a:gd name="connisteX77" fmla="*/ 19148 w 2751973"/>
              <a:gd name="connsiteY77" fmla="*/ 3976228 h 4170115"/>
              <a:gd name="connisteX78" fmla="*/ 44548 w 2751973"/>
              <a:gd name="connsiteY78" fmla="*/ 4052428 h 4170115"/>
              <a:gd name="connisteX79" fmla="*/ 95348 w 2751973"/>
              <a:gd name="connsiteY79" fmla="*/ 4128628 h 4170115"/>
              <a:gd name="connisteX80" fmla="*/ 165198 w 2751973"/>
              <a:gd name="connsiteY80" fmla="*/ 4166728 h 4170115"/>
              <a:gd name="connisteX81" fmla="*/ 254098 w 2751973"/>
              <a:gd name="connsiteY81" fmla="*/ 4166728 h 4170115"/>
              <a:gd name="connisteX82" fmla="*/ 323948 w 2751973"/>
              <a:gd name="connsiteY82" fmla="*/ 4166728 h 4170115"/>
              <a:gd name="connisteX83" fmla="*/ 400148 w 2751973"/>
              <a:gd name="connsiteY83" fmla="*/ 4141328 h 4170115"/>
              <a:gd name="connisteX84" fmla="*/ 469998 w 2751973"/>
              <a:gd name="connsiteY84" fmla="*/ 4128628 h 4170115"/>
              <a:gd name="connisteX85" fmla="*/ 527148 w 2751973"/>
              <a:gd name="connsiteY85" fmla="*/ 4052428 h 4170115"/>
              <a:gd name="connisteX86" fmla="*/ 533498 w 2751973"/>
              <a:gd name="connsiteY86" fmla="*/ 3976228 h 4170115"/>
              <a:gd name="connisteX87" fmla="*/ 533498 w 2751973"/>
              <a:gd name="connsiteY87" fmla="*/ 3906378 h 4170115"/>
              <a:gd name="connisteX88" fmla="*/ 539848 w 2751973"/>
              <a:gd name="connsiteY88" fmla="*/ 3792078 h 4170115"/>
              <a:gd name="connisteX89" fmla="*/ 552548 w 2751973"/>
              <a:gd name="connsiteY89" fmla="*/ 3671428 h 4170115"/>
              <a:gd name="connisteX90" fmla="*/ 558898 w 2751973"/>
              <a:gd name="connsiteY90" fmla="*/ 3601578 h 4170115"/>
              <a:gd name="connisteX91" fmla="*/ 571598 w 2751973"/>
              <a:gd name="connsiteY91" fmla="*/ 3442828 h 4170115"/>
              <a:gd name="connisteX92" fmla="*/ 571598 w 2751973"/>
              <a:gd name="connsiteY92" fmla="*/ 3353928 h 4170115"/>
              <a:gd name="connisteX93" fmla="*/ 577948 w 2751973"/>
              <a:gd name="connsiteY93" fmla="*/ 3245978 h 4170115"/>
              <a:gd name="connisteX94" fmla="*/ 596998 w 2751973"/>
              <a:gd name="connsiteY94" fmla="*/ 3163428 h 4170115"/>
              <a:gd name="connisteX95" fmla="*/ 603348 w 2751973"/>
              <a:gd name="connsiteY95" fmla="*/ 3068178 h 4170115"/>
              <a:gd name="connisteX96" fmla="*/ 622398 w 2751973"/>
              <a:gd name="connsiteY96" fmla="*/ 2960228 h 4170115"/>
              <a:gd name="connisteX97" fmla="*/ 635098 w 2751973"/>
              <a:gd name="connsiteY97" fmla="*/ 2877678 h 4170115"/>
              <a:gd name="connisteX98" fmla="*/ 660498 w 2751973"/>
              <a:gd name="connsiteY98" fmla="*/ 2763378 h 4170115"/>
              <a:gd name="connisteX99" fmla="*/ 685898 w 2751973"/>
              <a:gd name="connsiteY99" fmla="*/ 2693528 h 4170115"/>
              <a:gd name="connisteX100" fmla="*/ 743048 w 2751973"/>
              <a:gd name="connsiteY100" fmla="*/ 2585578 h 4170115"/>
              <a:gd name="connisteX101" fmla="*/ 762098 w 2751973"/>
              <a:gd name="connsiteY101" fmla="*/ 2464928 h 4170115"/>
              <a:gd name="connisteX102" fmla="*/ 762098 w 2751973"/>
              <a:gd name="connsiteY102" fmla="*/ 2376028 h 4170115"/>
              <a:gd name="connisteX103" fmla="*/ 806548 w 2751973"/>
              <a:gd name="connsiteY103" fmla="*/ 2242678 h 4170115"/>
              <a:gd name="connisteX104" fmla="*/ 812898 w 2751973"/>
              <a:gd name="connsiteY104" fmla="*/ 2172828 h 4170115"/>
              <a:gd name="connisteX105" fmla="*/ 812898 w 2751973"/>
              <a:gd name="connsiteY105" fmla="*/ 2102978 h 4170115"/>
              <a:gd name="connisteX106" fmla="*/ 812898 w 2751973"/>
              <a:gd name="connsiteY106" fmla="*/ 2033128 h 4170115"/>
              <a:gd name="connisteX107" fmla="*/ 812898 w 2751973"/>
              <a:gd name="connsiteY107" fmla="*/ 1944228 h 4170115"/>
              <a:gd name="connisteX108" fmla="*/ 812898 w 2751973"/>
              <a:gd name="connsiteY108" fmla="*/ 1868028 h 4170115"/>
              <a:gd name="connisteX109" fmla="*/ 812898 w 2751973"/>
              <a:gd name="connsiteY109" fmla="*/ 1785478 h 4170115"/>
              <a:gd name="connisteX110" fmla="*/ 825598 w 2751973"/>
              <a:gd name="connsiteY110" fmla="*/ 1715628 h 4170115"/>
              <a:gd name="connisteX111" fmla="*/ 863698 w 2751973"/>
              <a:gd name="connsiteY111" fmla="*/ 1518778 h 4170115"/>
              <a:gd name="connisteX112" fmla="*/ 889098 w 2751973"/>
              <a:gd name="connsiteY112" fmla="*/ 1347328 h 4170115"/>
              <a:gd name="connisteX113" fmla="*/ 901798 w 2751973"/>
              <a:gd name="connsiteY113" fmla="*/ 1271128 h 4170115"/>
              <a:gd name="connisteX114" fmla="*/ 895448 w 2751973"/>
              <a:gd name="connsiteY114" fmla="*/ 1188578 h 4170115"/>
              <a:gd name="connisteX115" fmla="*/ 882748 w 2751973"/>
              <a:gd name="connsiteY115" fmla="*/ 1106028 h 4170115"/>
              <a:gd name="connisteX116" fmla="*/ 882748 w 2751973"/>
              <a:gd name="connsiteY116" fmla="*/ 1023478 h 4170115"/>
              <a:gd name="connisteX117" fmla="*/ 901798 w 2751973"/>
              <a:gd name="connsiteY117" fmla="*/ 947278 h 4170115"/>
              <a:gd name="connisteX118" fmla="*/ 914498 w 2751973"/>
              <a:gd name="connsiteY118" fmla="*/ 864728 h 4170115"/>
              <a:gd name="connisteX119" fmla="*/ 927198 w 2751973"/>
              <a:gd name="connsiteY119" fmla="*/ 763128 h 4170115"/>
              <a:gd name="connisteX120" fmla="*/ 958948 w 2751973"/>
              <a:gd name="connsiteY120" fmla="*/ 661528 h 4170115"/>
              <a:gd name="connisteX121" fmla="*/ 971648 w 2751973"/>
              <a:gd name="connsiteY121" fmla="*/ 585328 h 4170115"/>
              <a:gd name="connisteX122" fmla="*/ 1022448 w 2751973"/>
              <a:gd name="connsiteY122" fmla="*/ 477378 h 4170115"/>
              <a:gd name="connisteX123" fmla="*/ 1079598 w 2751973"/>
              <a:gd name="connsiteY123" fmla="*/ 407528 h 4170115"/>
              <a:gd name="connisteX124" fmla="*/ 1155798 w 2751973"/>
              <a:gd name="connsiteY124" fmla="*/ 382128 h 4170115"/>
              <a:gd name="connisteX125" fmla="*/ 1231998 w 2751973"/>
              <a:gd name="connsiteY125" fmla="*/ 382128 h 4170115"/>
              <a:gd name="connisteX126" fmla="*/ 1301848 w 2751973"/>
              <a:gd name="connsiteY126" fmla="*/ 401178 h 4170115"/>
              <a:gd name="connisteX127" fmla="*/ 1390748 w 2751973"/>
              <a:gd name="connsiteY127" fmla="*/ 401178 h 4170115"/>
              <a:gd name="connisteX128" fmla="*/ 1460598 w 2751973"/>
              <a:gd name="connsiteY128" fmla="*/ 382128 h 4170115"/>
              <a:gd name="connisteX129" fmla="*/ 1536798 w 2751973"/>
              <a:gd name="connsiteY129" fmla="*/ 350378 h 4170115"/>
              <a:gd name="connisteX130" fmla="*/ 1606648 w 2751973"/>
              <a:gd name="connsiteY130" fmla="*/ 350378 h 4170115"/>
              <a:gd name="connisteX131" fmla="*/ 1682848 w 2751973"/>
              <a:gd name="connsiteY131" fmla="*/ 375778 h 4170115"/>
              <a:gd name="connisteX132" fmla="*/ 1752698 w 2751973"/>
              <a:gd name="connsiteY132" fmla="*/ 382128 h 4170115"/>
              <a:gd name="connisteX133" fmla="*/ 1841598 w 2751973"/>
              <a:gd name="connsiteY133" fmla="*/ 401178 h 4170115"/>
              <a:gd name="connisteX134" fmla="*/ 1911448 w 2751973"/>
              <a:gd name="connsiteY134" fmla="*/ 401178 h 4170115"/>
              <a:gd name="connisteX135" fmla="*/ 1987648 w 2751973"/>
              <a:gd name="connsiteY135" fmla="*/ 432928 h 4170115"/>
              <a:gd name="connisteX136" fmla="*/ 2057498 w 2751973"/>
              <a:gd name="connsiteY136" fmla="*/ 451978 h 4170115"/>
              <a:gd name="connisteX137" fmla="*/ 2133698 w 2751973"/>
              <a:gd name="connsiteY137" fmla="*/ 458328 h 4170115"/>
              <a:gd name="connisteX138" fmla="*/ 2203548 w 2751973"/>
              <a:gd name="connsiteY138" fmla="*/ 477378 h 4170115"/>
              <a:gd name="connisteX139" fmla="*/ 2273398 w 2751973"/>
              <a:gd name="connsiteY139" fmla="*/ 547228 h 4170115"/>
              <a:gd name="connisteX140" fmla="*/ 2317848 w 2751973"/>
              <a:gd name="connsiteY140" fmla="*/ 617078 h 4170115"/>
              <a:gd name="connisteX141" fmla="*/ 2336898 w 2751973"/>
              <a:gd name="connsiteY141" fmla="*/ 686928 h 4170115"/>
              <a:gd name="connisteX142" fmla="*/ 2387698 w 2751973"/>
              <a:gd name="connsiteY142" fmla="*/ 756778 h 4170115"/>
              <a:gd name="connisteX143" fmla="*/ 2463898 w 2751973"/>
              <a:gd name="connsiteY143" fmla="*/ 756778 h 4170115"/>
              <a:gd name="connisteX144" fmla="*/ 2533748 w 2751973"/>
              <a:gd name="connsiteY144" fmla="*/ 725028 h 4170115"/>
              <a:gd name="connisteX145" fmla="*/ 2603598 w 2751973"/>
              <a:gd name="connsiteY145" fmla="*/ 699628 h 4170115"/>
              <a:gd name="connisteX146" fmla="*/ 2673448 w 2751973"/>
              <a:gd name="connsiteY146" fmla="*/ 667878 h 4170115"/>
              <a:gd name="connisteX147" fmla="*/ 2743298 w 2751973"/>
              <a:gd name="connsiteY147" fmla="*/ 610728 h 4170115"/>
              <a:gd name="connisteX148" fmla="*/ 2743298 w 2751973"/>
              <a:gd name="connsiteY148" fmla="*/ 534528 h 4170115"/>
              <a:gd name="connisteX149" fmla="*/ 2698848 w 2751973"/>
              <a:gd name="connsiteY149" fmla="*/ 464678 h 4170115"/>
              <a:gd name="connisteX150" fmla="*/ 2654398 w 2751973"/>
              <a:gd name="connsiteY150" fmla="*/ 394828 h 4170115"/>
              <a:gd name="connisteX151" fmla="*/ 2584548 w 2751973"/>
              <a:gd name="connsiteY151" fmla="*/ 401178 h 4170115"/>
              <a:gd name="connisteX152" fmla="*/ 2514698 w 2751973"/>
              <a:gd name="connsiteY152" fmla="*/ 426578 h 4170115"/>
              <a:gd name="connisteX153" fmla="*/ 2444848 w 2751973"/>
              <a:gd name="connsiteY153" fmla="*/ 496428 h 4170115"/>
              <a:gd name="connisteX154" fmla="*/ 2387698 w 2751973"/>
              <a:gd name="connsiteY154" fmla="*/ 572628 h 4170115"/>
              <a:gd name="connisteX155" fmla="*/ 2336898 w 2751973"/>
              <a:gd name="connsiteY155" fmla="*/ 655178 h 4170115"/>
              <a:gd name="connisteX156" fmla="*/ 2336898 w 2751973"/>
              <a:gd name="connsiteY156" fmla="*/ 725028 h 4170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</a:cxnLst>
            <a:rect l="l" t="t" r="r" b="b"/>
            <a:pathLst>
              <a:path w="2751974" h="4170116">
                <a:moveTo>
                  <a:pt x="2717898" y="502779"/>
                </a:moveTo>
                <a:cubicBezTo>
                  <a:pt x="2714723" y="488809"/>
                  <a:pt x="2709008" y="455789"/>
                  <a:pt x="2698848" y="426579"/>
                </a:cubicBezTo>
                <a:cubicBezTo>
                  <a:pt x="2688688" y="397369"/>
                  <a:pt x="2687418" y="383399"/>
                  <a:pt x="2667098" y="356729"/>
                </a:cubicBezTo>
                <a:cubicBezTo>
                  <a:pt x="2646778" y="330059"/>
                  <a:pt x="2625188" y="316089"/>
                  <a:pt x="2597248" y="293229"/>
                </a:cubicBezTo>
                <a:cubicBezTo>
                  <a:pt x="2569308" y="270369"/>
                  <a:pt x="2555338" y="261479"/>
                  <a:pt x="2527398" y="242429"/>
                </a:cubicBezTo>
                <a:cubicBezTo>
                  <a:pt x="2499458" y="223379"/>
                  <a:pt x="2485488" y="211949"/>
                  <a:pt x="2457548" y="197979"/>
                </a:cubicBezTo>
                <a:cubicBezTo>
                  <a:pt x="2429608" y="184009"/>
                  <a:pt x="2416908" y="181469"/>
                  <a:pt x="2387698" y="172579"/>
                </a:cubicBezTo>
                <a:cubicBezTo>
                  <a:pt x="2358488" y="163689"/>
                  <a:pt x="2340708" y="162419"/>
                  <a:pt x="2311498" y="153529"/>
                </a:cubicBezTo>
                <a:cubicBezTo>
                  <a:pt x="2282288" y="144639"/>
                  <a:pt x="2270858" y="139559"/>
                  <a:pt x="2241648" y="128129"/>
                </a:cubicBezTo>
                <a:cubicBezTo>
                  <a:pt x="2212438" y="116699"/>
                  <a:pt x="2194658" y="105269"/>
                  <a:pt x="2165448" y="96379"/>
                </a:cubicBezTo>
                <a:cubicBezTo>
                  <a:pt x="2136238" y="87489"/>
                  <a:pt x="2123538" y="91299"/>
                  <a:pt x="2095598" y="83679"/>
                </a:cubicBezTo>
                <a:cubicBezTo>
                  <a:pt x="2067658" y="76059"/>
                  <a:pt x="2053688" y="63359"/>
                  <a:pt x="2025748" y="58279"/>
                </a:cubicBezTo>
                <a:cubicBezTo>
                  <a:pt x="1997808" y="53199"/>
                  <a:pt x="1983838" y="59549"/>
                  <a:pt x="1955898" y="58279"/>
                </a:cubicBezTo>
                <a:cubicBezTo>
                  <a:pt x="1927958" y="57009"/>
                  <a:pt x="1913988" y="53199"/>
                  <a:pt x="1886048" y="51929"/>
                </a:cubicBezTo>
                <a:cubicBezTo>
                  <a:pt x="1858108" y="50659"/>
                  <a:pt x="1844138" y="53199"/>
                  <a:pt x="1816198" y="51929"/>
                </a:cubicBezTo>
                <a:cubicBezTo>
                  <a:pt x="1788258" y="50659"/>
                  <a:pt x="1775558" y="49389"/>
                  <a:pt x="1746348" y="45579"/>
                </a:cubicBezTo>
                <a:cubicBezTo>
                  <a:pt x="1717138" y="41769"/>
                  <a:pt x="1700628" y="35419"/>
                  <a:pt x="1670148" y="32879"/>
                </a:cubicBezTo>
                <a:cubicBezTo>
                  <a:pt x="1639668" y="30339"/>
                  <a:pt x="1624428" y="29069"/>
                  <a:pt x="1593948" y="32879"/>
                </a:cubicBezTo>
                <a:cubicBezTo>
                  <a:pt x="1563468" y="36689"/>
                  <a:pt x="1549498" y="48119"/>
                  <a:pt x="1517748" y="51929"/>
                </a:cubicBezTo>
                <a:cubicBezTo>
                  <a:pt x="1485998" y="55739"/>
                  <a:pt x="1465678" y="58279"/>
                  <a:pt x="1435198" y="51929"/>
                </a:cubicBezTo>
                <a:cubicBezTo>
                  <a:pt x="1404718" y="45579"/>
                  <a:pt x="1398368" y="27799"/>
                  <a:pt x="1365348" y="20179"/>
                </a:cubicBezTo>
                <a:cubicBezTo>
                  <a:pt x="1332328" y="12559"/>
                  <a:pt x="1304388" y="17639"/>
                  <a:pt x="1270098" y="13829"/>
                </a:cubicBezTo>
                <a:cubicBezTo>
                  <a:pt x="1235808" y="10019"/>
                  <a:pt x="1223108" y="3669"/>
                  <a:pt x="1193898" y="1129"/>
                </a:cubicBezTo>
                <a:cubicBezTo>
                  <a:pt x="1164688" y="-1411"/>
                  <a:pt x="1151988" y="1129"/>
                  <a:pt x="1124048" y="1129"/>
                </a:cubicBezTo>
                <a:cubicBezTo>
                  <a:pt x="1096108" y="1129"/>
                  <a:pt x="1082138" y="1129"/>
                  <a:pt x="1054198" y="1129"/>
                </a:cubicBezTo>
                <a:cubicBezTo>
                  <a:pt x="1026258" y="1129"/>
                  <a:pt x="1012288" y="-1411"/>
                  <a:pt x="984348" y="1129"/>
                </a:cubicBezTo>
                <a:cubicBezTo>
                  <a:pt x="956408" y="3669"/>
                  <a:pt x="942438" y="10019"/>
                  <a:pt x="914498" y="13829"/>
                </a:cubicBezTo>
                <a:cubicBezTo>
                  <a:pt x="886558" y="17639"/>
                  <a:pt x="872588" y="17639"/>
                  <a:pt x="844648" y="20179"/>
                </a:cubicBezTo>
                <a:cubicBezTo>
                  <a:pt x="816708" y="22719"/>
                  <a:pt x="802738" y="21449"/>
                  <a:pt x="774798" y="26529"/>
                </a:cubicBezTo>
                <a:cubicBezTo>
                  <a:pt x="746858" y="31609"/>
                  <a:pt x="732888" y="36689"/>
                  <a:pt x="704948" y="45579"/>
                </a:cubicBezTo>
                <a:cubicBezTo>
                  <a:pt x="677008" y="54469"/>
                  <a:pt x="663038" y="57009"/>
                  <a:pt x="635098" y="70979"/>
                </a:cubicBezTo>
                <a:cubicBezTo>
                  <a:pt x="607158" y="84949"/>
                  <a:pt x="594458" y="93839"/>
                  <a:pt x="565248" y="115429"/>
                </a:cubicBezTo>
                <a:cubicBezTo>
                  <a:pt x="536038" y="137019"/>
                  <a:pt x="513178" y="152259"/>
                  <a:pt x="489048" y="178929"/>
                </a:cubicBezTo>
                <a:cubicBezTo>
                  <a:pt x="464918" y="205599"/>
                  <a:pt x="461108" y="219569"/>
                  <a:pt x="444598" y="248779"/>
                </a:cubicBezTo>
                <a:cubicBezTo>
                  <a:pt x="428088" y="277989"/>
                  <a:pt x="421738" y="290689"/>
                  <a:pt x="406498" y="324979"/>
                </a:cubicBezTo>
                <a:cubicBezTo>
                  <a:pt x="391258" y="359269"/>
                  <a:pt x="377288" y="384669"/>
                  <a:pt x="368398" y="420229"/>
                </a:cubicBezTo>
                <a:cubicBezTo>
                  <a:pt x="359508" y="455789"/>
                  <a:pt x="367128" y="467219"/>
                  <a:pt x="362048" y="502779"/>
                </a:cubicBezTo>
                <a:cubicBezTo>
                  <a:pt x="356968" y="538339"/>
                  <a:pt x="346808" y="563739"/>
                  <a:pt x="342998" y="598029"/>
                </a:cubicBezTo>
                <a:cubicBezTo>
                  <a:pt x="339188" y="632319"/>
                  <a:pt x="341728" y="641209"/>
                  <a:pt x="342998" y="674229"/>
                </a:cubicBezTo>
                <a:cubicBezTo>
                  <a:pt x="344268" y="707249"/>
                  <a:pt x="348078" y="731379"/>
                  <a:pt x="349348" y="763129"/>
                </a:cubicBezTo>
                <a:cubicBezTo>
                  <a:pt x="350618" y="794879"/>
                  <a:pt x="349348" y="803769"/>
                  <a:pt x="349348" y="832979"/>
                </a:cubicBezTo>
                <a:cubicBezTo>
                  <a:pt x="349348" y="862189"/>
                  <a:pt x="349348" y="879969"/>
                  <a:pt x="349348" y="909179"/>
                </a:cubicBezTo>
                <a:cubicBezTo>
                  <a:pt x="349348" y="938389"/>
                  <a:pt x="349348" y="951089"/>
                  <a:pt x="349348" y="979029"/>
                </a:cubicBezTo>
                <a:cubicBezTo>
                  <a:pt x="349348" y="1006969"/>
                  <a:pt x="349348" y="1020939"/>
                  <a:pt x="349348" y="1048879"/>
                </a:cubicBezTo>
                <a:cubicBezTo>
                  <a:pt x="349348" y="1076819"/>
                  <a:pt x="349348" y="1089519"/>
                  <a:pt x="349348" y="1118729"/>
                </a:cubicBezTo>
                <a:cubicBezTo>
                  <a:pt x="349348" y="1147939"/>
                  <a:pt x="350618" y="1161909"/>
                  <a:pt x="349348" y="1194929"/>
                </a:cubicBezTo>
                <a:cubicBezTo>
                  <a:pt x="348078" y="1227949"/>
                  <a:pt x="345538" y="1239379"/>
                  <a:pt x="342998" y="1283829"/>
                </a:cubicBezTo>
                <a:cubicBezTo>
                  <a:pt x="340458" y="1328279"/>
                  <a:pt x="344268" y="1363839"/>
                  <a:pt x="336648" y="1417179"/>
                </a:cubicBezTo>
                <a:cubicBezTo>
                  <a:pt x="329028" y="1470519"/>
                  <a:pt x="316328" y="1502269"/>
                  <a:pt x="304898" y="1550529"/>
                </a:cubicBezTo>
                <a:cubicBezTo>
                  <a:pt x="293468" y="1598789"/>
                  <a:pt x="288388" y="1622919"/>
                  <a:pt x="279498" y="1658479"/>
                </a:cubicBezTo>
                <a:cubicBezTo>
                  <a:pt x="270608" y="1694039"/>
                  <a:pt x="269338" y="1691499"/>
                  <a:pt x="260448" y="1728329"/>
                </a:cubicBezTo>
                <a:cubicBezTo>
                  <a:pt x="251558" y="1765159"/>
                  <a:pt x="242668" y="1805799"/>
                  <a:pt x="235048" y="1842629"/>
                </a:cubicBezTo>
                <a:cubicBezTo>
                  <a:pt x="227428" y="1879459"/>
                  <a:pt x="226158" y="1881999"/>
                  <a:pt x="222348" y="1912479"/>
                </a:cubicBezTo>
                <a:cubicBezTo>
                  <a:pt x="218538" y="1942959"/>
                  <a:pt x="221078" y="1960739"/>
                  <a:pt x="215998" y="1995029"/>
                </a:cubicBezTo>
                <a:cubicBezTo>
                  <a:pt x="210918" y="2029319"/>
                  <a:pt x="200758" y="2052179"/>
                  <a:pt x="196948" y="2083929"/>
                </a:cubicBezTo>
                <a:cubicBezTo>
                  <a:pt x="193138" y="2115679"/>
                  <a:pt x="194408" y="2120759"/>
                  <a:pt x="196948" y="2153779"/>
                </a:cubicBezTo>
                <a:cubicBezTo>
                  <a:pt x="199488" y="2186799"/>
                  <a:pt x="207108" y="2213469"/>
                  <a:pt x="209648" y="2249029"/>
                </a:cubicBezTo>
                <a:cubicBezTo>
                  <a:pt x="212188" y="2284589"/>
                  <a:pt x="209648" y="2299829"/>
                  <a:pt x="209648" y="2331579"/>
                </a:cubicBezTo>
                <a:cubicBezTo>
                  <a:pt x="209648" y="2363329"/>
                  <a:pt x="209648" y="2378569"/>
                  <a:pt x="209648" y="2407779"/>
                </a:cubicBezTo>
                <a:cubicBezTo>
                  <a:pt x="209648" y="2436989"/>
                  <a:pt x="209648" y="2449689"/>
                  <a:pt x="209648" y="2477629"/>
                </a:cubicBezTo>
                <a:cubicBezTo>
                  <a:pt x="209648" y="2505569"/>
                  <a:pt x="210918" y="2515729"/>
                  <a:pt x="209648" y="2547479"/>
                </a:cubicBezTo>
                <a:cubicBezTo>
                  <a:pt x="208378" y="2579229"/>
                  <a:pt x="205838" y="2600819"/>
                  <a:pt x="203298" y="2636379"/>
                </a:cubicBezTo>
                <a:cubicBezTo>
                  <a:pt x="200758" y="2671939"/>
                  <a:pt x="202028" y="2692259"/>
                  <a:pt x="196948" y="2725279"/>
                </a:cubicBezTo>
                <a:cubicBezTo>
                  <a:pt x="191868" y="2758299"/>
                  <a:pt x="185518" y="2763379"/>
                  <a:pt x="177898" y="2801479"/>
                </a:cubicBezTo>
                <a:cubicBezTo>
                  <a:pt x="170278" y="2839579"/>
                  <a:pt x="169008" y="2868789"/>
                  <a:pt x="158848" y="2915779"/>
                </a:cubicBezTo>
                <a:cubicBezTo>
                  <a:pt x="148688" y="2962769"/>
                  <a:pt x="139798" y="2995789"/>
                  <a:pt x="127098" y="3036429"/>
                </a:cubicBezTo>
                <a:cubicBezTo>
                  <a:pt x="114398" y="3077069"/>
                  <a:pt x="105508" y="3085959"/>
                  <a:pt x="95348" y="3118979"/>
                </a:cubicBezTo>
                <a:cubicBezTo>
                  <a:pt x="85188" y="3151999"/>
                  <a:pt x="86458" y="3168509"/>
                  <a:pt x="76298" y="3201529"/>
                </a:cubicBezTo>
                <a:cubicBezTo>
                  <a:pt x="66138" y="3234549"/>
                  <a:pt x="53438" y="3251059"/>
                  <a:pt x="44548" y="3284079"/>
                </a:cubicBezTo>
                <a:cubicBezTo>
                  <a:pt x="35658" y="3317099"/>
                  <a:pt x="36928" y="3332339"/>
                  <a:pt x="31848" y="3366629"/>
                </a:cubicBezTo>
                <a:cubicBezTo>
                  <a:pt x="26768" y="3400919"/>
                  <a:pt x="25498" y="3421239"/>
                  <a:pt x="19148" y="3455529"/>
                </a:cubicBezTo>
                <a:cubicBezTo>
                  <a:pt x="12798" y="3489819"/>
                  <a:pt x="1368" y="3507599"/>
                  <a:pt x="98" y="3538079"/>
                </a:cubicBezTo>
                <a:cubicBezTo>
                  <a:pt x="-1172" y="3568559"/>
                  <a:pt x="10258" y="3578719"/>
                  <a:pt x="12798" y="3607929"/>
                </a:cubicBezTo>
                <a:cubicBezTo>
                  <a:pt x="15338" y="3637139"/>
                  <a:pt x="12798" y="3654919"/>
                  <a:pt x="12798" y="3684129"/>
                </a:cubicBezTo>
                <a:cubicBezTo>
                  <a:pt x="12798" y="3713339"/>
                  <a:pt x="12798" y="3726039"/>
                  <a:pt x="12798" y="3753979"/>
                </a:cubicBezTo>
                <a:cubicBezTo>
                  <a:pt x="12798" y="3781919"/>
                  <a:pt x="12798" y="3793349"/>
                  <a:pt x="12798" y="3823829"/>
                </a:cubicBezTo>
                <a:cubicBezTo>
                  <a:pt x="12798" y="3854309"/>
                  <a:pt x="11528" y="3875899"/>
                  <a:pt x="12798" y="3906379"/>
                </a:cubicBezTo>
                <a:cubicBezTo>
                  <a:pt x="14068" y="3936859"/>
                  <a:pt x="12798" y="3947019"/>
                  <a:pt x="19148" y="3976229"/>
                </a:cubicBezTo>
                <a:cubicBezTo>
                  <a:pt x="25498" y="4005439"/>
                  <a:pt x="29308" y="4021949"/>
                  <a:pt x="44548" y="4052429"/>
                </a:cubicBezTo>
                <a:cubicBezTo>
                  <a:pt x="59788" y="4082909"/>
                  <a:pt x="71218" y="4105769"/>
                  <a:pt x="95348" y="4128629"/>
                </a:cubicBezTo>
                <a:cubicBezTo>
                  <a:pt x="119478" y="4151489"/>
                  <a:pt x="133448" y="4159109"/>
                  <a:pt x="165198" y="4166729"/>
                </a:cubicBezTo>
                <a:cubicBezTo>
                  <a:pt x="196948" y="4174349"/>
                  <a:pt x="222348" y="4166729"/>
                  <a:pt x="254098" y="4166729"/>
                </a:cubicBezTo>
                <a:cubicBezTo>
                  <a:pt x="285848" y="4166729"/>
                  <a:pt x="294738" y="4171809"/>
                  <a:pt x="323948" y="4166729"/>
                </a:cubicBezTo>
                <a:cubicBezTo>
                  <a:pt x="353158" y="4161649"/>
                  <a:pt x="370938" y="4148949"/>
                  <a:pt x="400148" y="4141329"/>
                </a:cubicBezTo>
                <a:cubicBezTo>
                  <a:pt x="429358" y="4133709"/>
                  <a:pt x="444598" y="4146409"/>
                  <a:pt x="469998" y="4128629"/>
                </a:cubicBezTo>
                <a:cubicBezTo>
                  <a:pt x="495398" y="4110849"/>
                  <a:pt x="514448" y="4082909"/>
                  <a:pt x="527148" y="4052429"/>
                </a:cubicBezTo>
                <a:cubicBezTo>
                  <a:pt x="539848" y="4021949"/>
                  <a:pt x="532228" y="4005439"/>
                  <a:pt x="533498" y="3976229"/>
                </a:cubicBezTo>
                <a:cubicBezTo>
                  <a:pt x="534768" y="3947019"/>
                  <a:pt x="532228" y="3943209"/>
                  <a:pt x="533498" y="3906379"/>
                </a:cubicBezTo>
                <a:cubicBezTo>
                  <a:pt x="534768" y="3869549"/>
                  <a:pt x="536038" y="3839069"/>
                  <a:pt x="539848" y="3792079"/>
                </a:cubicBezTo>
                <a:cubicBezTo>
                  <a:pt x="543658" y="3745089"/>
                  <a:pt x="548738" y="3709529"/>
                  <a:pt x="552548" y="3671429"/>
                </a:cubicBezTo>
                <a:cubicBezTo>
                  <a:pt x="556358" y="3633329"/>
                  <a:pt x="555088" y="3647299"/>
                  <a:pt x="558898" y="3601579"/>
                </a:cubicBezTo>
                <a:cubicBezTo>
                  <a:pt x="562708" y="3555859"/>
                  <a:pt x="569058" y="3492359"/>
                  <a:pt x="571598" y="3442829"/>
                </a:cubicBezTo>
                <a:cubicBezTo>
                  <a:pt x="574138" y="3393299"/>
                  <a:pt x="570328" y="3393299"/>
                  <a:pt x="571598" y="3353929"/>
                </a:cubicBezTo>
                <a:cubicBezTo>
                  <a:pt x="572868" y="3314559"/>
                  <a:pt x="572868" y="3284079"/>
                  <a:pt x="577948" y="3245979"/>
                </a:cubicBezTo>
                <a:cubicBezTo>
                  <a:pt x="583028" y="3207879"/>
                  <a:pt x="591918" y="3198989"/>
                  <a:pt x="596998" y="3163429"/>
                </a:cubicBezTo>
                <a:cubicBezTo>
                  <a:pt x="602078" y="3127869"/>
                  <a:pt x="598268" y="3108819"/>
                  <a:pt x="603348" y="3068179"/>
                </a:cubicBezTo>
                <a:cubicBezTo>
                  <a:pt x="608428" y="3027539"/>
                  <a:pt x="616048" y="2998329"/>
                  <a:pt x="622398" y="2960229"/>
                </a:cubicBezTo>
                <a:cubicBezTo>
                  <a:pt x="628748" y="2922129"/>
                  <a:pt x="627478" y="2917049"/>
                  <a:pt x="635098" y="2877679"/>
                </a:cubicBezTo>
                <a:cubicBezTo>
                  <a:pt x="642718" y="2838309"/>
                  <a:pt x="650338" y="2800209"/>
                  <a:pt x="660498" y="2763379"/>
                </a:cubicBezTo>
                <a:cubicBezTo>
                  <a:pt x="670658" y="2726549"/>
                  <a:pt x="669388" y="2729089"/>
                  <a:pt x="685898" y="2693529"/>
                </a:cubicBezTo>
                <a:cubicBezTo>
                  <a:pt x="702408" y="2657969"/>
                  <a:pt x="727808" y="2631299"/>
                  <a:pt x="743048" y="2585579"/>
                </a:cubicBezTo>
                <a:cubicBezTo>
                  <a:pt x="758288" y="2539859"/>
                  <a:pt x="758288" y="2506839"/>
                  <a:pt x="762098" y="2464929"/>
                </a:cubicBezTo>
                <a:cubicBezTo>
                  <a:pt x="765908" y="2423019"/>
                  <a:pt x="753208" y="2420479"/>
                  <a:pt x="762098" y="2376029"/>
                </a:cubicBezTo>
                <a:cubicBezTo>
                  <a:pt x="770988" y="2331579"/>
                  <a:pt x="796388" y="2283319"/>
                  <a:pt x="806548" y="2242679"/>
                </a:cubicBezTo>
                <a:cubicBezTo>
                  <a:pt x="816708" y="2202039"/>
                  <a:pt x="811628" y="2200769"/>
                  <a:pt x="812898" y="2172829"/>
                </a:cubicBezTo>
                <a:cubicBezTo>
                  <a:pt x="814168" y="2144889"/>
                  <a:pt x="812898" y="2130919"/>
                  <a:pt x="812898" y="2102979"/>
                </a:cubicBezTo>
                <a:cubicBezTo>
                  <a:pt x="812898" y="2075039"/>
                  <a:pt x="812898" y="2064879"/>
                  <a:pt x="812898" y="2033129"/>
                </a:cubicBezTo>
                <a:cubicBezTo>
                  <a:pt x="812898" y="2001379"/>
                  <a:pt x="812898" y="1977249"/>
                  <a:pt x="812898" y="1944229"/>
                </a:cubicBezTo>
                <a:cubicBezTo>
                  <a:pt x="812898" y="1911209"/>
                  <a:pt x="812898" y="1899779"/>
                  <a:pt x="812898" y="1868029"/>
                </a:cubicBezTo>
                <a:cubicBezTo>
                  <a:pt x="812898" y="1836279"/>
                  <a:pt x="810358" y="1815959"/>
                  <a:pt x="812898" y="1785479"/>
                </a:cubicBezTo>
                <a:cubicBezTo>
                  <a:pt x="815438" y="1754999"/>
                  <a:pt x="815438" y="1768969"/>
                  <a:pt x="825598" y="1715629"/>
                </a:cubicBezTo>
                <a:cubicBezTo>
                  <a:pt x="835758" y="1662289"/>
                  <a:pt x="850998" y="1592439"/>
                  <a:pt x="863698" y="1518779"/>
                </a:cubicBezTo>
                <a:cubicBezTo>
                  <a:pt x="876398" y="1445119"/>
                  <a:pt x="881478" y="1396859"/>
                  <a:pt x="889098" y="1347329"/>
                </a:cubicBezTo>
                <a:cubicBezTo>
                  <a:pt x="896718" y="1297799"/>
                  <a:pt x="900528" y="1302879"/>
                  <a:pt x="901798" y="1271129"/>
                </a:cubicBezTo>
                <a:cubicBezTo>
                  <a:pt x="903068" y="1239379"/>
                  <a:pt x="899258" y="1221599"/>
                  <a:pt x="895448" y="1188579"/>
                </a:cubicBezTo>
                <a:cubicBezTo>
                  <a:pt x="891638" y="1155559"/>
                  <a:pt x="885288" y="1139049"/>
                  <a:pt x="882748" y="1106029"/>
                </a:cubicBezTo>
                <a:cubicBezTo>
                  <a:pt x="880208" y="1073009"/>
                  <a:pt x="878938" y="1055229"/>
                  <a:pt x="882748" y="1023479"/>
                </a:cubicBezTo>
                <a:cubicBezTo>
                  <a:pt x="886558" y="991729"/>
                  <a:pt x="895448" y="979029"/>
                  <a:pt x="901798" y="947279"/>
                </a:cubicBezTo>
                <a:cubicBezTo>
                  <a:pt x="908148" y="915529"/>
                  <a:pt x="909418" y="901559"/>
                  <a:pt x="914498" y="864729"/>
                </a:cubicBezTo>
                <a:cubicBezTo>
                  <a:pt x="919578" y="827899"/>
                  <a:pt x="918308" y="803769"/>
                  <a:pt x="927198" y="763129"/>
                </a:cubicBezTo>
                <a:cubicBezTo>
                  <a:pt x="936088" y="722489"/>
                  <a:pt x="950058" y="697089"/>
                  <a:pt x="958948" y="661529"/>
                </a:cubicBezTo>
                <a:cubicBezTo>
                  <a:pt x="967838" y="625969"/>
                  <a:pt x="958948" y="622159"/>
                  <a:pt x="971648" y="585329"/>
                </a:cubicBezTo>
                <a:cubicBezTo>
                  <a:pt x="984348" y="548499"/>
                  <a:pt x="1000858" y="512939"/>
                  <a:pt x="1022448" y="477379"/>
                </a:cubicBezTo>
                <a:cubicBezTo>
                  <a:pt x="1044038" y="441819"/>
                  <a:pt x="1052928" y="426579"/>
                  <a:pt x="1079598" y="407529"/>
                </a:cubicBezTo>
                <a:cubicBezTo>
                  <a:pt x="1106268" y="388479"/>
                  <a:pt x="1125318" y="387209"/>
                  <a:pt x="1155798" y="382129"/>
                </a:cubicBezTo>
                <a:cubicBezTo>
                  <a:pt x="1186278" y="377049"/>
                  <a:pt x="1202788" y="378319"/>
                  <a:pt x="1231998" y="382129"/>
                </a:cubicBezTo>
                <a:cubicBezTo>
                  <a:pt x="1261208" y="385939"/>
                  <a:pt x="1270098" y="397369"/>
                  <a:pt x="1301848" y="401179"/>
                </a:cubicBezTo>
                <a:cubicBezTo>
                  <a:pt x="1333598" y="404989"/>
                  <a:pt x="1358998" y="404989"/>
                  <a:pt x="1390748" y="401179"/>
                </a:cubicBezTo>
                <a:cubicBezTo>
                  <a:pt x="1422498" y="397369"/>
                  <a:pt x="1431388" y="392289"/>
                  <a:pt x="1460598" y="382129"/>
                </a:cubicBezTo>
                <a:cubicBezTo>
                  <a:pt x="1489808" y="371969"/>
                  <a:pt x="1507588" y="356729"/>
                  <a:pt x="1536798" y="350379"/>
                </a:cubicBezTo>
                <a:cubicBezTo>
                  <a:pt x="1566008" y="344029"/>
                  <a:pt x="1577438" y="345299"/>
                  <a:pt x="1606648" y="350379"/>
                </a:cubicBezTo>
                <a:cubicBezTo>
                  <a:pt x="1635858" y="355459"/>
                  <a:pt x="1653638" y="369429"/>
                  <a:pt x="1682848" y="375779"/>
                </a:cubicBezTo>
                <a:cubicBezTo>
                  <a:pt x="1712058" y="382129"/>
                  <a:pt x="1720948" y="377049"/>
                  <a:pt x="1752698" y="382129"/>
                </a:cubicBezTo>
                <a:cubicBezTo>
                  <a:pt x="1784448" y="387209"/>
                  <a:pt x="1809848" y="397369"/>
                  <a:pt x="1841598" y="401179"/>
                </a:cubicBezTo>
                <a:cubicBezTo>
                  <a:pt x="1873348" y="404989"/>
                  <a:pt x="1882238" y="394829"/>
                  <a:pt x="1911448" y="401179"/>
                </a:cubicBezTo>
                <a:cubicBezTo>
                  <a:pt x="1940658" y="407529"/>
                  <a:pt x="1958438" y="422769"/>
                  <a:pt x="1987648" y="432929"/>
                </a:cubicBezTo>
                <a:cubicBezTo>
                  <a:pt x="2016858" y="443089"/>
                  <a:pt x="2028288" y="446899"/>
                  <a:pt x="2057498" y="451979"/>
                </a:cubicBezTo>
                <a:cubicBezTo>
                  <a:pt x="2086708" y="457059"/>
                  <a:pt x="2104488" y="453249"/>
                  <a:pt x="2133698" y="458329"/>
                </a:cubicBezTo>
                <a:cubicBezTo>
                  <a:pt x="2162908" y="463409"/>
                  <a:pt x="2175608" y="459599"/>
                  <a:pt x="2203548" y="477379"/>
                </a:cubicBezTo>
                <a:cubicBezTo>
                  <a:pt x="2231488" y="495159"/>
                  <a:pt x="2250538" y="519289"/>
                  <a:pt x="2273398" y="547229"/>
                </a:cubicBezTo>
                <a:cubicBezTo>
                  <a:pt x="2296258" y="575169"/>
                  <a:pt x="2305148" y="589139"/>
                  <a:pt x="2317848" y="617079"/>
                </a:cubicBezTo>
                <a:cubicBezTo>
                  <a:pt x="2330548" y="645019"/>
                  <a:pt x="2322928" y="658989"/>
                  <a:pt x="2336898" y="686929"/>
                </a:cubicBezTo>
                <a:cubicBezTo>
                  <a:pt x="2350868" y="714869"/>
                  <a:pt x="2362298" y="742809"/>
                  <a:pt x="2387698" y="756779"/>
                </a:cubicBezTo>
                <a:cubicBezTo>
                  <a:pt x="2413098" y="770749"/>
                  <a:pt x="2434688" y="763129"/>
                  <a:pt x="2463898" y="756779"/>
                </a:cubicBezTo>
                <a:cubicBezTo>
                  <a:pt x="2493108" y="750429"/>
                  <a:pt x="2505808" y="736459"/>
                  <a:pt x="2533748" y="725029"/>
                </a:cubicBezTo>
                <a:cubicBezTo>
                  <a:pt x="2561688" y="713599"/>
                  <a:pt x="2575658" y="711059"/>
                  <a:pt x="2603598" y="699629"/>
                </a:cubicBezTo>
                <a:cubicBezTo>
                  <a:pt x="2631538" y="688199"/>
                  <a:pt x="2645508" y="685659"/>
                  <a:pt x="2673448" y="667879"/>
                </a:cubicBezTo>
                <a:cubicBezTo>
                  <a:pt x="2701388" y="650099"/>
                  <a:pt x="2729328" y="637399"/>
                  <a:pt x="2743298" y="610729"/>
                </a:cubicBezTo>
                <a:cubicBezTo>
                  <a:pt x="2757268" y="584059"/>
                  <a:pt x="2752188" y="563739"/>
                  <a:pt x="2743298" y="534529"/>
                </a:cubicBezTo>
                <a:cubicBezTo>
                  <a:pt x="2734408" y="505319"/>
                  <a:pt x="2716628" y="492619"/>
                  <a:pt x="2698848" y="464679"/>
                </a:cubicBezTo>
                <a:cubicBezTo>
                  <a:pt x="2681068" y="436739"/>
                  <a:pt x="2677258" y="407529"/>
                  <a:pt x="2654398" y="394829"/>
                </a:cubicBezTo>
                <a:cubicBezTo>
                  <a:pt x="2631538" y="382129"/>
                  <a:pt x="2612488" y="394829"/>
                  <a:pt x="2584548" y="401179"/>
                </a:cubicBezTo>
                <a:cubicBezTo>
                  <a:pt x="2556608" y="407529"/>
                  <a:pt x="2542638" y="407529"/>
                  <a:pt x="2514698" y="426579"/>
                </a:cubicBezTo>
                <a:cubicBezTo>
                  <a:pt x="2486758" y="445629"/>
                  <a:pt x="2470248" y="467219"/>
                  <a:pt x="2444848" y="496429"/>
                </a:cubicBezTo>
                <a:cubicBezTo>
                  <a:pt x="2419448" y="525639"/>
                  <a:pt x="2409288" y="540879"/>
                  <a:pt x="2387698" y="572629"/>
                </a:cubicBezTo>
                <a:cubicBezTo>
                  <a:pt x="2366108" y="604379"/>
                  <a:pt x="2347058" y="624699"/>
                  <a:pt x="2336898" y="655179"/>
                </a:cubicBezTo>
                <a:cubicBezTo>
                  <a:pt x="2326738" y="685659"/>
                  <a:pt x="2335628" y="712964"/>
                  <a:pt x="2336898" y="725029"/>
                </a:cubicBezTo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" name="组合 5"/>
          <p:cNvGrpSpPr/>
          <p:nvPr/>
        </p:nvGrpSpPr>
        <p:grpSpPr>
          <a:xfrm>
            <a:off x="1148080" y="556895"/>
            <a:ext cx="4406900" cy="5675630"/>
            <a:chOff x="1808" y="650"/>
            <a:chExt cx="6940" cy="8938"/>
          </a:xfrm>
        </p:grpSpPr>
        <p:pic>
          <p:nvPicPr>
            <p:cNvPr id="5" name="图片 4" descr="Step 8(1)"/>
            <p:cNvPicPr>
              <a:picLocks noChangeAspect="1"/>
            </p:cNvPicPr>
            <p:nvPr/>
          </p:nvPicPr>
          <p:blipFill>
            <a:blip r:embed="rId1"/>
            <a:srcRect l="6965" t="7898" r="7323" b="31398"/>
            <a:stretch>
              <a:fillRect/>
            </a:stretch>
          </p:blipFill>
          <p:spPr>
            <a:xfrm>
              <a:off x="1808" y="650"/>
              <a:ext cx="6941" cy="6556"/>
            </a:xfrm>
            <a:prstGeom prst="rect">
              <a:avLst/>
            </a:prstGeom>
          </p:spPr>
        </p:pic>
        <p:pic>
          <p:nvPicPr>
            <p:cNvPr id="4" name="图片 3" descr="Step 8(1)"/>
            <p:cNvPicPr>
              <a:picLocks noChangeAspect="1"/>
            </p:cNvPicPr>
            <p:nvPr/>
          </p:nvPicPr>
          <p:blipFill>
            <a:blip r:embed="rId1"/>
            <a:srcRect l="6965" t="73796" r="7323" b="4139"/>
            <a:stretch>
              <a:fillRect/>
            </a:stretch>
          </p:blipFill>
          <p:spPr>
            <a:xfrm>
              <a:off x="1808" y="7206"/>
              <a:ext cx="6941" cy="2383"/>
            </a:xfrm>
            <a:prstGeom prst="rect">
              <a:avLst/>
            </a:prstGeom>
          </p:spPr>
        </p:pic>
      </p:grpSp>
      <p:pic>
        <p:nvPicPr>
          <p:cNvPr id="8" name="图片 7" descr="Step 8(2)"/>
          <p:cNvPicPr>
            <a:picLocks noChangeAspect="1"/>
          </p:cNvPicPr>
          <p:nvPr/>
        </p:nvPicPr>
        <p:blipFill>
          <a:blip r:embed="rId2"/>
          <a:srcRect l="14201" t="19745" r="13247" b="8537"/>
          <a:stretch>
            <a:fillRect/>
          </a:stretch>
        </p:blipFill>
        <p:spPr>
          <a:xfrm rot="5400000">
            <a:off x="4819650" y="1283970"/>
            <a:ext cx="5684520" cy="421322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5056505" y="1047115"/>
            <a:ext cx="735965" cy="4170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Not shown: Device Release + Ultrasonic Wire-bonding</a:t>
            </a:r>
            <a:endParaRPr lang="en-US" altLang="zh-CN"/>
          </a:p>
        </p:txBody>
      </p:sp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1"/>
          <a:srcRect l="53055" t="61116" r="10456" b="26608"/>
          <a:stretch>
            <a:fillRect/>
          </a:stretch>
        </p:blipFill>
        <p:spPr>
          <a:xfrm>
            <a:off x="3467735" y="2479675"/>
            <a:ext cx="5250180" cy="18986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086100" y="4559300"/>
            <a:ext cx="6263005" cy="306070"/>
            <a:chOff x="4193" y="6938"/>
            <a:chExt cx="10613" cy="572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1"/>
            <a:srcRect l="58749" t="94289" r="492" b="2544"/>
            <a:stretch>
              <a:fillRect/>
            </a:stretch>
          </p:blipFill>
          <p:spPr>
            <a:xfrm>
              <a:off x="4193" y="6980"/>
              <a:ext cx="6343" cy="530"/>
            </a:xfrm>
            <a:prstGeom prst="rect">
              <a:avLst/>
            </a:prstGeom>
          </p:spPr>
        </p:pic>
        <p:pic>
          <p:nvPicPr>
            <p:cNvPr id="4" name="内容占位符 3" descr="v2-39b49af8ddc364e8499d9f9ce65d53bd_1440w"/>
            <p:cNvPicPr>
              <a:picLocks noChangeAspect="1"/>
            </p:cNvPicPr>
            <p:nvPr/>
          </p:nvPicPr>
          <p:blipFill>
            <a:blip r:embed="rId1"/>
            <a:srcRect l="981" t="96835" r="71003" b="-2"/>
            <a:stretch>
              <a:fillRect/>
            </a:stretch>
          </p:blipFill>
          <p:spPr>
            <a:xfrm>
              <a:off x="10446" y="6938"/>
              <a:ext cx="4360" cy="530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394970" y="3272790"/>
            <a:ext cx="2199005" cy="1162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b="1" u="sng"/>
              <a:t>Note</a:t>
            </a:r>
            <a:r>
              <a:rPr lang="en-US" altLang="zh-CN"/>
              <a:t>: </a:t>
            </a:r>
            <a:r>
              <a:rPr lang="en-US" altLang="zh-CN" b="1">
                <a:solidFill>
                  <a:schemeClr val="accent5"/>
                </a:solidFill>
              </a:rPr>
              <a:t>Green parylene </a:t>
            </a:r>
            <a:r>
              <a:rPr lang="en-US" altLang="zh-CN" b="1">
                <a:solidFill>
                  <a:srgbClr val="FF0000"/>
                </a:solidFill>
              </a:rPr>
              <a:t>stripped </a:t>
            </a:r>
            <a:r>
              <a:rPr lang="en-US" altLang="zh-CN">
                <a:solidFill>
                  <a:schemeClr val="tx1"/>
                </a:solidFill>
              </a:rPr>
              <a:t>by </a:t>
            </a:r>
            <a:r>
              <a:rPr lang="en-US" altLang="zh-CN">
                <a:solidFill>
                  <a:schemeClr val="tx1"/>
                </a:solidFill>
              </a:rPr>
              <a:t>machine </a:t>
            </a:r>
            <a:r>
              <a:rPr lang="en-US" altLang="zh-CN" b="1">
                <a:solidFill>
                  <a:srgbClr val="FF0000"/>
                </a:solidFill>
              </a:rPr>
              <a:t>before implantation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662430" y="1767840"/>
            <a:ext cx="2867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u="sng"/>
              <a:t>Front view of electrode (part to be implanted)</a:t>
            </a:r>
            <a:r>
              <a:rPr lang="en-US" altLang="zh-CN"/>
              <a:t>:</a:t>
            </a:r>
            <a:endParaRPr lang="en-US" altLang="zh-CN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7793990" y="2562225"/>
            <a:ext cx="587375" cy="2724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8340725" y="2326640"/>
            <a:ext cx="799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wire</a:t>
            </a:r>
            <a:endParaRPr lang="en-US" altLang="zh-CN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77965" y="2692400"/>
            <a:ext cx="144780" cy="337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250940" y="2326640"/>
            <a:ext cx="1325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parylene-C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8381365" y="2948940"/>
            <a:ext cx="2569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metal contact </a:t>
            </a:r>
            <a:endParaRPr lang="en-US" altLang="zh-CN"/>
          </a:p>
          <a:p>
            <a:r>
              <a:rPr lang="en-US" altLang="zh-CN"/>
              <a:t>(to chip pins/adapter board pins)</a:t>
            </a:r>
            <a:endParaRPr lang="en-US" altLang="zh-CN"/>
          </a:p>
        </p:txBody>
      </p:sp>
      <p:cxnSp>
        <p:nvCxnSpPr>
          <p:cNvPr id="17" name="直接连接符 16"/>
          <p:cNvCxnSpPr>
            <a:endCxn id="16" idx="1"/>
          </p:cNvCxnSpPr>
          <p:nvPr/>
        </p:nvCxnSpPr>
        <p:spPr>
          <a:xfrm flipV="1">
            <a:off x="7649210" y="3409950"/>
            <a:ext cx="732155" cy="393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Linear Array - Stereotrode Configuration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49425"/>
            <a:ext cx="7082155" cy="4500245"/>
          </a:xfrm>
        </p:spPr>
        <p:txBody>
          <a:bodyPr>
            <a:normAutofit/>
          </a:bodyPr>
          <a:p>
            <a:r>
              <a:rPr lang="en-US" altLang="zh-CN" b="1"/>
              <a:t>2 electrodes per group</a:t>
            </a:r>
            <a:r>
              <a:rPr lang="en-US" altLang="zh-CN"/>
              <a:t>:</a:t>
            </a:r>
            <a:endParaRPr lang="en-US" altLang="zh-CN"/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“</a:t>
            </a:r>
            <a:r>
              <a:rPr lang="en-US" altLang="zh-CN" b="1">
                <a:solidFill>
                  <a:srgbClr val="FF0000"/>
                </a:solidFill>
              </a:rPr>
              <a:t>Reference”</a:t>
            </a:r>
            <a:r>
              <a:rPr lang="en-US" altLang="zh-CN"/>
              <a:t> measurement/stimulation</a:t>
            </a:r>
            <a:endParaRPr lang="en-US" altLang="zh-CN"/>
          </a:p>
          <a:p>
            <a:pPr lvl="1"/>
            <a:r>
              <a:rPr lang="en-US" altLang="zh-CN" b="1">
                <a:solidFill>
                  <a:srgbClr val="FF0000"/>
                </a:solidFill>
                <a:sym typeface="+mn-ea"/>
              </a:rPr>
              <a:t>“Working”</a:t>
            </a:r>
            <a:r>
              <a:rPr lang="en-US" altLang="zh-CN"/>
              <a:t> or </a:t>
            </a:r>
            <a:r>
              <a:rPr lang="en-US" altLang="zh-CN" b="1"/>
              <a:t>actual </a:t>
            </a:r>
            <a:r>
              <a:rPr lang="en-US" altLang="zh-CN"/>
              <a:t>measurement/stimulation </a:t>
            </a:r>
            <a:endParaRPr lang="en-US" altLang="zh-CN"/>
          </a:p>
          <a:p>
            <a:r>
              <a:rPr lang="en-US" altLang="zh-CN" b="1">
                <a:solidFill>
                  <a:srgbClr val="FF0000"/>
                </a:solidFill>
              </a:rPr>
              <a:t>Difference </a:t>
            </a:r>
            <a:r>
              <a:rPr lang="en-US" altLang="zh-CN"/>
              <a:t>of the 2 electrode measurements determine </a:t>
            </a:r>
            <a:r>
              <a:rPr lang="en-US" altLang="zh-CN" b="1">
                <a:solidFill>
                  <a:srgbClr val="FF0000"/>
                </a:solidFill>
              </a:rPr>
              <a:t>precision </a:t>
            </a:r>
            <a:r>
              <a:rPr lang="en-US" altLang="zh-CN"/>
              <a:t>of measurement</a:t>
            </a:r>
            <a:endParaRPr lang="en-US" altLang="zh-CN"/>
          </a:p>
          <a:p>
            <a:r>
              <a:rPr lang="en-US" altLang="zh-CN"/>
              <a:t>2 electrodes </a:t>
            </a:r>
            <a:r>
              <a:rPr lang="en-US" altLang="zh-CN" b="1"/>
              <a:t>record same activity (with relative position offset) </a:t>
            </a:r>
            <a:r>
              <a:rPr lang="en-US" altLang="zh-CN"/>
              <a:t>- used for </a:t>
            </a:r>
            <a:r>
              <a:rPr lang="en-US" altLang="zh-CN" b="1">
                <a:solidFill>
                  <a:srgbClr val="FF0000"/>
                </a:solidFill>
              </a:rPr>
              <a:t>localization </a:t>
            </a:r>
            <a:r>
              <a:rPr lang="en-US" altLang="zh-CN" b="1"/>
              <a:t>of recorded electrical activity </a:t>
            </a:r>
            <a:endParaRPr lang="en-US" altLang="zh-CN" b="1"/>
          </a:p>
          <a:p>
            <a:r>
              <a:rPr lang="en-US" altLang="zh-CN">
                <a:sym typeface="+mn-ea"/>
              </a:rPr>
              <a:t>Can also have </a:t>
            </a:r>
            <a:r>
              <a:rPr lang="en-US" altLang="zh-CN" b="1">
                <a:sym typeface="+mn-ea"/>
              </a:rPr>
              <a:t>more than 2 electrodes</a:t>
            </a:r>
            <a:r>
              <a:rPr lang="en-US" altLang="zh-CN">
                <a:sym typeface="+mn-ea"/>
              </a:rPr>
              <a:t> (e.g.,</a:t>
            </a:r>
            <a:r>
              <a:rPr lang="en-US" altLang="zh-CN" b="1">
                <a:sym typeface="+mn-ea"/>
              </a:rPr>
              <a:t>“tetrode” </a:t>
            </a:r>
            <a:r>
              <a:rPr lang="en-US" altLang="zh-CN" b="1">
                <a:sym typeface="+mn-ea"/>
              </a:rPr>
              <a:t>= 4</a:t>
            </a:r>
            <a:r>
              <a:rPr lang="en-US" altLang="zh-CN">
                <a:sym typeface="+mn-ea"/>
              </a:rPr>
              <a:t> electrodes per group)</a:t>
            </a:r>
            <a:endParaRPr lang="en-US" altLang="zh-CN"/>
          </a:p>
          <a:p>
            <a:endParaRPr lang="en-US" altLang="zh-CN" b="1"/>
          </a:p>
          <a:p>
            <a:pPr marL="0" indent="0">
              <a:buNone/>
            </a:pPr>
            <a:endParaRPr lang="en-US" altLang="zh-CN" b="1"/>
          </a:p>
        </p:txBody>
      </p:sp>
      <p:grpSp>
        <p:nvGrpSpPr>
          <p:cNvPr id="10" name="组合 9"/>
          <p:cNvGrpSpPr/>
          <p:nvPr/>
        </p:nvGrpSpPr>
        <p:grpSpPr>
          <a:xfrm>
            <a:off x="8647430" y="1313815"/>
            <a:ext cx="2415540" cy="5392420"/>
            <a:chOff x="7788" y="2308"/>
            <a:chExt cx="3804" cy="8492"/>
          </a:xfrm>
        </p:grpSpPr>
        <p:pic>
          <p:nvPicPr>
            <p:cNvPr id="4" name="图片 3" descr="截图202405062112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88" y="2308"/>
              <a:ext cx="3614" cy="8492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0118" y="2754"/>
              <a:ext cx="74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</a:t>
              </a:r>
              <a:endParaRPr lang="en-US" altLang="zh-CN" sz="12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180" y="3710"/>
              <a:ext cx="118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opening</a:t>
              </a:r>
              <a:endParaRPr lang="en-US" altLang="zh-CN" sz="12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78" y="3788"/>
              <a:ext cx="147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FF0000"/>
                  </a:solidFill>
                </a:rPr>
                <a:t>group of 2 electrodes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118" y="4408"/>
              <a:ext cx="1474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electrical traces</a:t>
              </a:r>
              <a:endParaRPr lang="en-US" altLang="zh-CN" sz="120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7829" y="3748"/>
              <a:ext cx="2093" cy="900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Electrode Array - Tree Configuration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7897495" y="1755140"/>
                <a:ext cx="3991610" cy="4618990"/>
              </a:xfrm>
            </p:spPr>
            <p:txBody>
              <a:bodyPr>
                <a:normAutofit fontScale="70000"/>
              </a:bodyPr>
              <a:p>
                <a:r>
                  <a:rPr lang="en-US" altLang="zh-CN" b="1">
                    <a:solidFill>
                      <a:srgbClr val="FF0000"/>
                    </a:solidFill>
                  </a:rPr>
                  <a:t>”Branching structures”</a:t>
                </a:r>
                <a:r>
                  <a:rPr lang="en-US" altLang="zh-CN"/>
                  <a:t> extend out from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 “main structure” (“trunk” / “shank”)</a:t>
                </a:r>
                <a:r>
                  <a:rPr lang="en-US" altLang="zh-CN"/>
                  <a:t>, form </a:t>
                </a:r>
                <a:r>
                  <a:rPr lang="en-US" altLang="zh-CN" b="1"/>
                  <a:t>angles </a:t>
                </a:r>
                <a:r>
                  <a:rPr lang="en-US" altLang="zh-CN"/>
                  <a:t>(</a:t>
                </a:r>
                <a:r>
                  <a:rPr lang="en-US" altLang="zh-CN" b="1"/>
                  <a:t>acute or perpendicular</a:t>
                </a:r>
                <a:r>
                  <a:rPr lang="en-US" altLang="zh-CN"/>
                  <a:t>)</a:t>
                </a:r>
                <a:endParaRPr lang="en-US" altLang="zh-CN"/>
              </a:p>
              <a:p>
                <a:r>
                  <a:rPr lang="en-US" altLang="zh-CN" b="1"/>
                  <a:t>Openings/electrodes</a:t>
                </a:r>
                <a:r>
                  <a:rPr lang="en-US" altLang="zh-CN"/>
                  <a:t> - located </a:t>
                </a:r>
                <a:r>
                  <a:rPr lang="en-US" altLang="zh-CN" b="1"/>
                  <a:t>outside of area of chronic tissue</a:t>
                </a:r>
                <a:r>
                  <a:rPr lang="en-US" altLang="zh-CN"/>
                  <a:t> inflammation / insertion wound</a:t>
                </a:r>
                <a:endParaRPr lang="en-US" altLang="zh-CN"/>
              </a:p>
              <a:p>
                <a:r>
                  <a:rPr lang="en-US" altLang="zh-CN" b="1"/>
                  <a:t>Different branches</a:t>
                </a:r>
                <a:r>
                  <a:rPr lang="en-US" altLang="zh-CN"/>
                  <a:t> can have</a:t>
                </a:r>
                <a:r>
                  <a:rPr lang="en-US" altLang="zh-CN" b="1"/>
                  <a:t> different branching angles </a:t>
                </a:r>
                <a:r>
                  <a:rPr lang="en-US" altLang="zh-CN"/>
                  <a:t>from trunk</a:t>
                </a:r>
                <a:endParaRPr lang="en-US" altLang="zh-CN"/>
              </a:p>
              <a:p>
                <a:r>
                  <a:rPr lang="en-US" altLang="zh-CN"/>
                  <a:t>Dimensions:</a:t>
                </a:r>
                <a:endParaRPr lang="en-US" altLang="zh-CN"/>
              </a:p>
              <a:p>
                <a:pPr lvl="1"/>
                <a:r>
                  <a:rPr lang="en-US" altLang="zh-CN"/>
                  <a:t>Trunk: 25-30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/>
                  <a:t> thick</a:t>
                </a:r>
                <a:endParaRPr lang="en-US" altLang="zh-CN"/>
              </a:p>
              <a:p>
                <a:pPr lvl="1"/>
                <a:r>
                  <a:rPr lang="en-US" altLang="zh-CN"/>
                  <a:t>Branch: ~5.5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>
                    <a:sym typeface="+mn-ea"/>
                  </a:rPr>
                  <a:t> thick</a:t>
                </a:r>
                <a:endParaRPr lang="en-US" altLang="zh-CN">
                  <a:sym typeface="+mn-ea"/>
                </a:endParaRPr>
              </a:p>
              <a:p>
                <a:pPr lvl="1"/>
                <a:r>
                  <a:rPr lang="en-US" altLang="zh-CN">
                    <a:sym typeface="+mn-ea"/>
                  </a:rPr>
                  <a:t>Electrode: ~10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/>
                  <a:t> </a:t>
                </a:r>
                <a:r>
                  <a:rPr lang="en-US" altLang="zh-CN"/>
                  <a:t>width</a:t>
                </a:r>
                <a:endParaRPr lang="en-US" altLang="zh-CN"/>
              </a:p>
              <a:p>
                <a:pPr lvl="1"/>
                <a:r>
                  <a:rPr lang="en-US" altLang="zh-CN"/>
                  <a:t>Opening: ~300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/>
                  <a:t> surface </a:t>
                </a:r>
                <a:r>
                  <a:rPr lang="en-US" altLang="zh-CN"/>
                  <a:t>area</a:t>
                </a:r>
                <a:endParaRPr lang="en-US" altLang="zh-CN"/>
              </a:p>
              <a:p>
                <a:pPr marL="0" indent="0">
                  <a:buNone/>
                </a:pPr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97495" y="1755140"/>
                <a:ext cx="3991610" cy="461899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5088255" y="1488440"/>
            <a:ext cx="2808605" cy="5369560"/>
            <a:chOff x="14463" y="2197"/>
            <a:chExt cx="4423" cy="8456"/>
          </a:xfrm>
        </p:grpSpPr>
        <p:grpSp>
          <p:nvGrpSpPr>
            <p:cNvPr id="17" name="组合 16"/>
            <p:cNvGrpSpPr/>
            <p:nvPr/>
          </p:nvGrpSpPr>
          <p:grpSpPr>
            <a:xfrm>
              <a:off x="14463" y="2197"/>
              <a:ext cx="4337" cy="8456"/>
              <a:chOff x="14463" y="2197"/>
              <a:chExt cx="4337" cy="8456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4538" y="2197"/>
                <a:ext cx="4262" cy="8456"/>
                <a:chOff x="7709" y="2347"/>
                <a:chExt cx="4262" cy="8456"/>
              </a:xfrm>
            </p:grpSpPr>
            <p:grpSp>
              <p:nvGrpSpPr>
                <p:cNvPr id="10" name="组合 9"/>
                <p:cNvGrpSpPr/>
                <p:nvPr/>
              </p:nvGrpSpPr>
              <p:grpSpPr>
                <a:xfrm>
                  <a:off x="7709" y="2347"/>
                  <a:ext cx="4262" cy="8456"/>
                  <a:chOff x="7709" y="2347"/>
                  <a:chExt cx="4262" cy="8456"/>
                </a:xfrm>
              </p:grpSpPr>
              <p:pic>
                <p:nvPicPr>
                  <p:cNvPr id="4" name="图片 3" descr="截图20240506211226"/>
                  <p:cNvPicPr>
                    <a:picLocks noChangeAspect="1"/>
                  </p:cNvPicPr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7709" y="2347"/>
                    <a:ext cx="3772" cy="8456"/>
                  </a:xfrm>
                  <a:prstGeom prst="rect">
                    <a:avLst/>
                  </a:prstGeom>
                </p:spPr>
              </p:pic>
              <p:sp>
                <p:nvSpPr>
                  <p:cNvPr id="5" name="文本框 4"/>
                  <p:cNvSpPr txBox="1"/>
                  <p:nvPr/>
                </p:nvSpPr>
                <p:spPr>
                  <a:xfrm>
                    <a:off x="10025" y="2767"/>
                    <a:ext cx="1164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loop</a:t>
                    </a:r>
                    <a:endParaRPr lang="en-US" altLang="zh-CN" sz="1200"/>
                  </a:p>
                </p:txBody>
              </p:sp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10055" y="5083"/>
                    <a:ext cx="1164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opening</a:t>
                    </a:r>
                    <a:endParaRPr lang="en-US" altLang="zh-CN" sz="1200"/>
                  </a:p>
                </p:txBody>
              </p:sp>
              <p:sp>
                <p:nvSpPr>
                  <p:cNvPr id="7" name="文本框 6"/>
                  <p:cNvSpPr txBox="1"/>
                  <p:nvPr/>
                </p:nvSpPr>
                <p:spPr>
                  <a:xfrm>
                    <a:off x="10061" y="5400"/>
                    <a:ext cx="1305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electrode</a:t>
                    </a:r>
                    <a:endParaRPr lang="en-US" altLang="zh-CN" sz="1200"/>
                  </a:p>
                </p:txBody>
              </p:sp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7787" y="6580"/>
                    <a:ext cx="1957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solidFill>
                          <a:srgbClr val="FF0000"/>
                        </a:solidFill>
                      </a:rPr>
                      <a:t>branching structure</a:t>
                    </a:r>
                    <a:endParaRPr lang="en-US" altLang="zh-CN" sz="120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10025" y="5684"/>
                    <a:ext cx="1947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electrical trace</a:t>
                    </a:r>
                    <a:endParaRPr lang="en-US" altLang="zh-CN" sz="1200"/>
                  </a:p>
                </p:txBody>
              </p:sp>
            </p:grpSp>
            <p:sp>
              <p:nvSpPr>
                <p:cNvPr id="11" name="圆角矩形 10"/>
                <p:cNvSpPr/>
                <p:nvPr/>
              </p:nvSpPr>
              <p:spPr>
                <a:xfrm>
                  <a:off x="7709" y="6454"/>
                  <a:ext cx="1890" cy="1199"/>
                </a:xfrm>
                <a:prstGeom prst="roundRect">
                  <a:avLst/>
                </a:prstGeom>
                <a:solidFill>
                  <a:srgbClr val="000000">
                    <a:alpha val="0"/>
                  </a:srgbClr>
                </a:solidFill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任意多边形 11"/>
                <p:cNvSpPr/>
                <p:nvPr/>
              </p:nvSpPr>
              <p:spPr>
                <a:xfrm>
                  <a:off x="9400" y="6600"/>
                  <a:ext cx="150" cy="630"/>
                </a:xfrm>
                <a:custGeom>
                  <a:avLst/>
                  <a:gdLst>
                    <a:gd name="connisteX0" fmla="*/ 95250 w 95250"/>
                    <a:gd name="connsiteY0" fmla="*/ 0 h 400050"/>
                    <a:gd name="connisteX1" fmla="*/ 44450 w 95250"/>
                    <a:gd name="connsiteY1" fmla="*/ 69850 h 400050"/>
                    <a:gd name="connisteX2" fmla="*/ 38100 w 95250"/>
                    <a:gd name="connsiteY2" fmla="*/ 146050 h 400050"/>
                    <a:gd name="connisteX3" fmla="*/ 19050 w 95250"/>
                    <a:gd name="connsiteY3" fmla="*/ 228600 h 400050"/>
                    <a:gd name="connisteX4" fmla="*/ 12700 w 95250"/>
                    <a:gd name="connsiteY4" fmla="*/ 330200 h 400050"/>
                    <a:gd name="connisteX5" fmla="*/ 0 w 95250"/>
                    <a:gd name="connsiteY5" fmla="*/ 400050 h 40005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</a:cxnLst>
                  <a:rect l="l" t="t" r="r" b="b"/>
                  <a:pathLst>
                    <a:path w="95250" h="400050">
                      <a:moveTo>
                        <a:pt x="95250" y="0"/>
                      </a:moveTo>
                      <a:cubicBezTo>
                        <a:pt x="85090" y="12700"/>
                        <a:pt x="55880" y="40640"/>
                        <a:pt x="44450" y="69850"/>
                      </a:cubicBezTo>
                      <a:cubicBezTo>
                        <a:pt x="33020" y="99060"/>
                        <a:pt x="43180" y="114300"/>
                        <a:pt x="38100" y="146050"/>
                      </a:cubicBezTo>
                      <a:cubicBezTo>
                        <a:pt x="33020" y="177800"/>
                        <a:pt x="24130" y="191770"/>
                        <a:pt x="19050" y="228600"/>
                      </a:cubicBezTo>
                      <a:cubicBezTo>
                        <a:pt x="13970" y="265430"/>
                        <a:pt x="16510" y="295910"/>
                        <a:pt x="12700" y="330200"/>
                      </a:cubicBezTo>
                      <a:cubicBezTo>
                        <a:pt x="8890" y="364490"/>
                        <a:pt x="2540" y="387985"/>
                        <a:pt x="0" y="400050"/>
                      </a:cubicBezTo>
                    </a:path>
                  </a:pathLst>
                </a:custGeom>
                <a:noFill/>
                <a:ln w="57150" cmpd="sng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5" name="任意多边形 14"/>
              <p:cNvSpPr/>
              <p:nvPr/>
            </p:nvSpPr>
            <p:spPr>
              <a:xfrm>
                <a:off x="15644" y="8760"/>
                <a:ext cx="773" cy="115"/>
              </a:xfrm>
              <a:custGeom>
                <a:avLst/>
                <a:gdLst>
                  <a:gd name="connisteX0" fmla="*/ 490855 w 490855"/>
                  <a:gd name="connsiteY0" fmla="*/ 0 h 72795"/>
                  <a:gd name="connisteX1" fmla="*/ 419100 w 490855"/>
                  <a:gd name="connsiteY1" fmla="*/ 33020 h 72795"/>
                  <a:gd name="connisteX2" fmla="*/ 352425 w 490855"/>
                  <a:gd name="connsiteY2" fmla="*/ 57150 h 72795"/>
                  <a:gd name="connisteX3" fmla="*/ 281305 w 490855"/>
                  <a:gd name="connsiteY3" fmla="*/ 71120 h 72795"/>
                  <a:gd name="connisteX4" fmla="*/ 214630 w 490855"/>
                  <a:gd name="connsiteY4" fmla="*/ 71120 h 72795"/>
                  <a:gd name="connisteX5" fmla="*/ 142875 w 490855"/>
                  <a:gd name="connsiteY5" fmla="*/ 61595 h 72795"/>
                  <a:gd name="connisteX6" fmla="*/ 66675 w 490855"/>
                  <a:gd name="connsiteY6" fmla="*/ 38100 h 72795"/>
                  <a:gd name="connisteX7" fmla="*/ 0 w 490855"/>
                  <a:gd name="connsiteY7" fmla="*/ 4445 h 7279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490855" h="72795">
                    <a:moveTo>
                      <a:pt x="490855" y="0"/>
                    </a:moveTo>
                    <a:cubicBezTo>
                      <a:pt x="477520" y="6350"/>
                      <a:pt x="447040" y="21590"/>
                      <a:pt x="419100" y="33020"/>
                    </a:cubicBezTo>
                    <a:cubicBezTo>
                      <a:pt x="391160" y="44450"/>
                      <a:pt x="379730" y="49530"/>
                      <a:pt x="352425" y="57150"/>
                    </a:cubicBezTo>
                    <a:cubicBezTo>
                      <a:pt x="325120" y="64770"/>
                      <a:pt x="308610" y="68580"/>
                      <a:pt x="281305" y="71120"/>
                    </a:cubicBezTo>
                    <a:cubicBezTo>
                      <a:pt x="254000" y="73660"/>
                      <a:pt x="242570" y="73025"/>
                      <a:pt x="214630" y="71120"/>
                    </a:cubicBezTo>
                    <a:cubicBezTo>
                      <a:pt x="186690" y="69215"/>
                      <a:pt x="172720" y="67945"/>
                      <a:pt x="142875" y="61595"/>
                    </a:cubicBezTo>
                    <a:cubicBezTo>
                      <a:pt x="113030" y="55245"/>
                      <a:pt x="95250" y="49530"/>
                      <a:pt x="66675" y="38100"/>
                    </a:cubicBezTo>
                    <a:cubicBezTo>
                      <a:pt x="38100" y="26670"/>
                      <a:pt x="12065" y="10795"/>
                      <a:pt x="0" y="444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4463" y="8167"/>
                <a:ext cx="1486" cy="1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>
                    <a:solidFill>
                      <a:srgbClr val="FF0000"/>
                    </a:solidFill>
                  </a:rPr>
                  <a:t>main structure or “trunk”</a:t>
                </a:r>
                <a:endParaRPr lang="en-US" altLang="zh-CN" sz="12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8" name="任意多边形 17"/>
            <p:cNvSpPr/>
            <p:nvPr/>
          </p:nvSpPr>
          <p:spPr>
            <a:xfrm>
              <a:off x="16299" y="6769"/>
              <a:ext cx="105" cy="5"/>
            </a:xfrm>
            <a:custGeom>
              <a:avLst/>
              <a:gdLst>
                <a:gd name="connisteX0" fmla="*/ 0 w 66675"/>
                <a:gd name="connsiteY0" fmla="*/ 0 h 3175"/>
                <a:gd name="connisteX1" fmla="*/ 66675 w 66675"/>
                <a:gd name="connsiteY1" fmla="*/ 3175 h 317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</a:cxnLst>
              <a:rect l="l" t="t" r="r" b="b"/>
              <a:pathLst>
                <a:path w="66675" h="3175">
                  <a:moveTo>
                    <a:pt x="0" y="0"/>
                  </a:moveTo>
                  <a:cubicBezTo>
                    <a:pt x="22225" y="1270"/>
                    <a:pt x="44450" y="1905"/>
                    <a:pt x="66675" y="317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6344" y="6774"/>
              <a:ext cx="1040" cy="145"/>
            </a:xfrm>
            <a:custGeom>
              <a:avLst/>
              <a:gdLst>
                <a:gd name="connisteX0" fmla="*/ 755650 w 755650"/>
                <a:gd name="connsiteY0" fmla="*/ 38100 h 117550"/>
                <a:gd name="connisteX1" fmla="*/ 682625 w 755650"/>
                <a:gd name="connsiteY1" fmla="*/ 76200 h 117550"/>
                <a:gd name="connisteX2" fmla="*/ 615950 w 755650"/>
                <a:gd name="connsiteY2" fmla="*/ 101600 h 117550"/>
                <a:gd name="connisteX3" fmla="*/ 546100 w 755650"/>
                <a:gd name="connsiteY3" fmla="*/ 114300 h 117550"/>
                <a:gd name="connisteX4" fmla="*/ 479425 w 755650"/>
                <a:gd name="connsiteY4" fmla="*/ 117475 h 117550"/>
                <a:gd name="connisteX5" fmla="*/ 406400 w 755650"/>
                <a:gd name="connsiteY5" fmla="*/ 114300 h 117550"/>
                <a:gd name="connisteX6" fmla="*/ 339725 w 755650"/>
                <a:gd name="connsiteY6" fmla="*/ 111125 h 117550"/>
                <a:gd name="connisteX7" fmla="*/ 269875 w 755650"/>
                <a:gd name="connsiteY7" fmla="*/ 114300 h 117550"/>
                <a:gd name="connisteX8" fmla="*/ 203200 w 755650"/>
                <a:gd name="connsiteY8" fmla="*/ 114300 h 117550"/>
                <a:gd name="connisteX9" fmla="*/ 136525 w 755650"/>
                <a:gd name="connsiteY9" fmla="*/ 79375 h 117550"/>
                <a:gd name="connisteX10" fmla="*/ 66675 w 755650"/>
                <a:gd name="connsiteY10" fmla="*/ 47625 h 117550"/>
                <a:gd name="connisteX11" fmla="*/ 0 w 755650"/>
                <a:gd name="connsiteY11" fmla="*/ 0 h 1175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755650" h="117550">
                  <a:moveTo>
                    <a:pt x="755650" y="38100"/>
                  </a:moveTo>
                  <a:cubicBezTo>
                    <a:pt x="742315" y="45085"/>
                    <a:pt x="710565" y="63500"/>
                    <a:pt x="682625" y="76200"/>
                  </a:cubicBezTo>
                  <a:cubicBezTo>
                    <a:pt x="654685" y="88900"/>
                    <a:pt x="643255" y="93980"/>
                    <a:pt x="615950" y="101600"/>
                  </a:cubicBezTo>
                  <a:cubicBezTo>
                    <a:pt x="588645" y="109220"/>
                    <a:pt x="573405" y="111125"/>
                    <a:pt x="546100" y="114300"/>
                  </a:cubicBezTo>
                  <a:cubicBezTo>
                    <a:pt x="518795" y="117475"/>
                    <a:pt x="507365" y="117475"/>
                    <a:pt x="479425" y="117475"/>
                  </a:cubicBezTo>
                  <a:cubicBezTo>
                    <a:pt x="451485" y="117475"/>
                    <a:pt x="434340" y="115570"/>
                    <a:pt x="406400" y="114300"/>
                  </a:cubicBezTo>
                  <a:cubicBezTo>
                    <a:pt x="378460" y="113030"/>
                    <a:pt x="367030" y="111125"/>
                    <a:pt x="339725" y="111125"/>
                  </a:cubicBezTo>
                  <a:cubicBezTo>
                    <a:pt x="312420" y="111125"/>
                    <a:pt x="297180" y="113665"/>
                    <a:pt x="269875" y="114300"/>
                  </a:cubicBezTo>
                  <a:cubicBezTo>
                    <a:pt x="242570" y="114935"/>
                    <a:pt x="229870" y="121285"/>
                    <a:pt x="203200" y="114300"/>
                  </a:cubicBezTo>
                  <a:cubicBezTo>
                    <a:pt x="176530" y="107315"/>
                    <a:pt x="163830" y="92710"/>
                    <a:pt x="136525" y="79375"/>
                  </a:cubicBezTo>
                  <a:cubicBezTo>
                    <a:pt x="109220" y="66040"/>
                    <a:pt x="93980" y="63500"/>
                    <a:pt x="66675" y="47625"/>
                  </a:cubicBezTo>
                  <a:cubicBezTo>
                    <a:pt x="39370" y="31750"/>
                    <a:pt x="12065" y="8890"/>
                    <a:pt x="0" y="0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384" y="6479"/>
              <a:ext cx="1503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angle can be acute or perpendicular</a:t>
              </a:r>
              <a:endParaRPr lang="en-US" altLang="zh-CN" sz="1000"/>
            </a:p>
          </p:txBody>
        </p:sp>
      </p:grpSp>
      <p:sp>
        <p:nvSpPr>
          <p:cNvPr id="26" name="内容占位符 2"/>
          <p:cNvSpPr>
            <a:spLocks noGrp="1"/>
          </p:cNvSpPr>
          <p:nvPr/>
        </p:nvSpPr>
        <p:spPr>
          <a:xfrm>
            <a:off x="685800" y="1692910"/>
            <a:ext cx="3991610" cy="461899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Conventional implantable devices - </a:t>
            </a:r>
            <a:r>
              <a:rPr lang="en-US" altLang="zh-CN" sz="1600" b="1">
                <a:solidFill>
                  <a:srgbClr val="FF0000"/>
                </a:solidFill>
              </a:rPr>
              <a:t>prone to chronic inflammation / acute immune response</a:t>
            </a:r>
            <a:r>
              <a:rPr lang="en-US" altLang="zh-CN" sz="1600" b="1"/>
              <a:t> </a:t>
            </a:r>
            <a:r>
              <a:rPr lang="en-US" altLang="zh-CN" sz="1600"/>
              <a:t>@ insertion site</a:t>
            </a:r>
            <a:endParaRPr lang="en-US" altLang="zh-CN" sz="1600"/>
          </a:p>
          <a:p>
            <a:r>
              <a:rPr lang="en-US" altLang="zh-CN" sz="1600" b="1">
                <a:solidFill>
                  <a:srgbClr val="FF0000"/>
                </a:solidFill>
              </a:rPr>
              <a:t>Very small cross-sectional area</a:t>
            </a:r>
            <a:r>
              <a:rPr lang="en-US" altLang="zh-CN" sz="1600"/>
              <a:t> for insertion into tissue with </a:t>
            </a:r>
            <a:r>
              <a:rPr lang="en-US" altLang="zh-CN" sz="1600" b="1"/>
              <a:t>multiple electrodes</a:t>
            </a:r>
            <a:r>
              <a:rPr lang="en-US" altLang="zh-CN" sz="1600"/>
              <a:t> to </a:t>
            </a:r>
            <a:r>
              <a:rPr lang="en-US" altLang="zh-CN" sz="1600" b="1">
                <a:solidFill>
                  <a:srgbClr val="FF0000"/>
                </a:solidFill>
              </a:rPr>
              <a:t>extend beyond site of insertion trauma</a:t>
            </a:r>
            <a:r>
              <a:rPr lang="en-US" altLang="zh-CN" sz="1600"/>
              <a:t> to tissue (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don’t let needle touch cranial hole edge!</a:t>
            </a:r>
            <a:r>
              <a:rPr lang="en-US" altLang="zh-CN" sz="1600"/>
              <a:t>)</a:t>
            </a:r>
            <a:endParaRPr lang="en-US" altLang="zh-CN" sz="1600"/>
          </a:p>
          <a:p>
            <a:r>
              <a:rPr lang="en-US" altLang="zh-CN" sz="1600" b="1">
                <a:solidFill>
                  <a:srgbClr val="FF0000"/>
                </a:solidFill>
              </a:rPr>
              <a:t>Reduce interference</a:t>
            </a:r>
            <a:r>
              <a:rPr lang="en-US" altLang="zh-CN" sz="1600">
                <a:solidFill>
                  <a:srgbClr val="FF0000"/>
                </a:solidFill>
              </a:rPr>
              <a:t> from insertion scar</a:t>
            </a:r>
            <a:endParaRPr lang="en-US" altLang="zh-CN" sz="160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483600" y="1313815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Config Description</a:t>
            </a:r>
            <a:endParaRPr lang="en-US" altLang="zh-CN" b="1" u="sng"/>
          </a:p>
        </p:txBody>
      </p:sp>
      <p:sp>
        <p:nvSpPr>
          <p:cNvPr id="29" name="文本框 28"/>
          <p:cNvSpPr txBox="1"/>
          <p:nvPr/>
        </p:nvSpPr>
        <p:spPr>
          <a:xfrm>
            <a:off x="1486535" y="131889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Purpose/Advantages</a:t>
            </a:r>
            <a:endParaRPr lang="en-US" altLang="zh-CN" b="1" u="sng"/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Electrode Array - Quadrapus Configuration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88910" y="1682115"/>
            <a:ext cx="3701415" cy="4759325"/>
          </a:xfrm>
        </p:spPr>
        <p:txBody>
          <a:bodyPr>
            <a:normAutofit lnSpcReduction="10000"/>
          </a:bodyPr>
          <a:p>
            <a:r>
              <a:rPr lang="en-US" altLang="zh-CN" b="1">
                <a:solidFill>
                  <a:srgbClr val="FF0000"/>
                </a:solidFill>
              </a:rPr>
              <a:t>4 openings</a:t>
            </a:r>
            <a:r>
              <a:rPr lang="en-US" altLang="zh-CN"/>
              <a:t> shown (</a:t>
            </a:r>
            <a:r>
              <a:rPr lang="en-US" altLang="zh-CN" b="1">
                <a:solidFill>
                  <a:srgbClr val="FF0000"/>
                </a:solidFill>
              </a:rPr>
              <a:t>“quadrapus”</a:t>
            </a:r>
            <a:r>
              <a:rPr lang="en-US" altLang="zh-CN"/>
              <a:t>), each located with </a:t>
            </a:r>
            <a:r>
              <a:rPr lang="en-US" altLang="zh-CN" b="1">
                <a:solidFill>
                  <a:srgbClr val="FF0000"/>
                </a:solidFill>
              </a:rPr>
              <a:t>separate thread or strand (“tentacle”)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endParaRPr lang="en-US" altLang="zh-CN"/>
          </a:p>
          <a:p>
            <a:r>
              <a:rPr lang="en-US" altLang="zh-CN"/>
              <a:t>The 4 threads can be </a:t>
            </a:r>
            <a:r>
              <a:rPr lang="en-US" altLang="zh-CN" b="1"/>
              <a:t>joined at loop </a:t>
            </a:r>
            <a:endParaRPr lang="en-US" altLang="zh-CN" b="1"/>
          </a:p>
          <a:p>
            <a:r>
              <a:rPr lang="en-US" altLang="zh-CN" b="1"/>
              <a:t>Threads </a:t>
            </a:r>
            <a:r>
              <a:rPr lang="en-US" altLang="zh-CN"/>
              <a:t>can </a:t>
            </a:r>
            <a:r>
              <a:rPr lang="en-US" altLang="zh-CN" b="1"/>
              <a:t>wrap around needle</a:t>
            </a:r>
            <a:r>
              <a:rPr lang="en-US" altLang="zh-CN"/>
              <a:t> during </a:t>
            </a:r>
            <a:r>
              <a:rPr lang="en-US" altLang="zh-CN" b="1"/>
              <a:t>implantation</a:t>
            </a:r>
            <a:r>
              <a:rPr lang="en-US" altLang="zh-CN"/>
              <a:t>, </a:t>
            </a:r>
            <a:r>
              <a:rPr lang="en-US" altLang="zh-CN" b="1"/>
              <a:t>splay (expand) </a:t>
            </a:r>
            <a:r>
              <a:rPr lang="en-US" altLang="zh-CN"/>
              <a:t>upon </a:t>
            </a:r>
            <a:r>
              <a:rPr lang="en-US" altLang="zh-CN" b="1"/>
              <a:t>removal </a:t>
            </a:r>
            <a:r>
              <a:rPr lang="en-US" altLang="zh-CN"/>
              <a:t>of needle</a:t>
            </a:r>
            <a:endParaRPr lang="en-US" altLang="zh-CN"/>
          </a:p>
          <a:p>
            <a:r>
              <a:rPr lang="en-US" altLang="zh-CN" b="1"/>
              <a:t>8 threads = “octopus”</a:t>
            </a:r>
            <a:endParaRPr lang="en-US" altLang="zh-CN" b="1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7493635" y="1682115"/>
            <a:ext cx="4291330" cy="428307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1486535" y="131889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Purpose/Advantages</a:t>
            </a:r>
            <a:endParaRPr lang="en-US" altLang="zh-CN" b="1" u="sng"/>
          </a:p>
        </p:txBody>
      </p:sp>
      <p:sp>
        <p:nvSpPr>
          <p:cNvPr id="28" name="文本框 27"/>
          <p:cNvSpPr txBox="1"/>
          <p:nvPr/>
        </p:nvSpPr>
        <p:spPr>
          <a:xfrm>
            <a:off x="8221345" y="1313815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Config Description</a:t>
            </a:r>
            <a:endParaRPr lang="en-US" altLang="zh-CN" b="1" u="sng"/>
          </a:p>
        </p:txBody>
      </p:sp>
      <p:sp>
        <p:nvSpPr>
          <p:cNvPr id="7" name="内容占位符 2"/>
          <p:cNvSpPr>
            <a:spLocks noGrp="1"/>
          </p:cNvSpPr>
          <p:nvPr/>
        </p:nvSpPr>
        <p:spPr>
          <a:xfrm>
            <a:off x="973455" y="1809115"/>
            <a:ext cx="3701415" cy="475932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2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Solves </a:t>
            </a:r>
            <a:r>
              <a:rPr lang="en-US" altLang="zh-CN" sz="1600" b="1">
                <a:solidFill>
                  <a:srgbClr val="FF0000"/>
                </a:solidFill>
              </a:rPr>
              <a:t>immune-response interference</a:t>
            </a:r>
            <a:r>
              <a:rPr lang="en-US" altLang="zh-CN" sz="1600">
                <a:solidFill>
                  <a:srgbClr val="FF0000"/>
                </a:solidFill>
              </a:rPr>
              <a:t> </a:t>
            </a:r>
            <a:r>
              <a:rPr lang="en-US" altLang="zh-CN" sz="1600" b="1">
                <a:solidFill>
                  <a:srgbClr val="FF0000"/>
                </a:solidFill>
              </a:rPr>
              <a:t>with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electrodes’ functionality</a:t>
            </a:r>
            <a:endParaRPr lang="en-US" altLang="zh-CN" sz="1600" b="1"/>
          </a:p>
          <a:p>
            <a:r>
              <a:rPr lang="en-US" altLang="zh-CN" sz="1600"/>
              <a:t>Multiple thin, flexible electrodes </a:t>
            </a:r>
            <a:r>
              <a:rPr lang="en-US" altLang="zh-CN" sz="1600" b="1">
                <a:solidFill>
                  <a:srgbClr val="FF0000"/>
                </a:solidFill>
              </a:rPr>
              <a:t>extending beyond site of insertion</a:t>
            </a:r>
            <a:r>
              <a:rPr lang="en-US" altLang="zh-CN" sz="1600" b="1"/>
              <a:t> over period of time</a:t>
            </a:r>
            <a:endParaRPr lang="en-US" altLang="zh-CN" sz="1600" b="1"/>
          </a:p>
          <a:p>
            <a:r>
              <a:rPr lang="en-US" altLang="zh-CN" sz="1600" b="1"/>
              <a:t>Surround</a:t>
            </a:r>
            <a:r>
              <a:rPr lang="en-US" altLang="zh-CN" sz="1600"/>
              <a:t> target tissue &amp; </a:t>
            </a:r>
            <a:r>
              <a:rPr lang="en-US" altLang="zh-CN" sz="1600" b="1"/>
              <a:t>provide </a:t>
            </a:r>
            <a:r>
              <a:rPr lang="en-US" altLang="zh-CN" sz="1600" b="1">
                <a:solidFill>
                  <a:srgbClr val="FF0000"/>
                </a:solidFill>
              </a:rPr>
              <a:t>3D </a:t>
            </a:r>
            <a:r>
              <a:rPr lang="en-US" altLang="zh-CN" sz="1600" b="1"/>
              <a:t>recording/stimulation</a:t>
            </a:r>
            <a:r>
              <a:rPr lang="en-US" altLang="zh-CN" sz="1600"/>
              <a:t> </a:t>
            </a:r>
            <a:endParaRPr lang="en-US" altLang="zh-CN" sz="1600"/>
          </a:p>
          <a:p>
            <a:r>
              <a:rPr lang="en-US" altLang="zh-CN" sz="1600"/>
              <a:t>Can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dissipate mechanical strain</a:t>
            </a:r>
            <a:r>
              <a:rPr lang="en-US" altLang="zh-CN" sz="1600"/>
              <a:t> (e.g., strain exerted on one </a:t>
            </a:r>
            <a:r>
              <a:rPr lang="en-US" altLang="zh-CN" sz="1600" b="1"/>
              <a:t>individual </a:t>
            </a:r>
            <a:r>
              <a:rPr lang="en-US" altLang="zh-CN" sz="1600"/>
              <a:t>strand </a:t>
            </a:r>
            <a:r>
              <a:rPr lang="en-US" altLang="zh-CN" sz="1600" b="1"/>
              <a:t>reduces influence </a:t>
            </a:r>
            <a:r>
              <a:rPr lang="en-US" altLang="zh-CN" sz="1600"/>
              <a:t>on </a:t>
            </a:r>
            <a:r>
              <a:rPr lang="en-US" altLang="zh-CN" sz="1600" b="1"/>
              <a:t>other </a:t>
            </a:r>
            <a:r>
              <a:rPr lang="en-US" altLang="zh-CN" sz="1600"/>
              <a:t>strands)</a:t>
            </a:r>
            <a:endParaRPr lang="en-US" altLang="zh-CN" sz="1600"/>
          </a:p>
        </p:txBody>
      </p:sp>
      <p:grpSp>
        <p:nvGrpSpPr>
          <p:cNvPr id="12" name="组合 11"/>
          <p:cNvGrpSpPr/>
          <p:nvPr/>
        </p:nvGrpSpPr>
        <p:grpSpPr>
          <a:xfrm>
            <a:off x="4836160" y="1386840"/>
            <a:ext cx="2439670" cy="5346700"/>
            <a:chOff x="7616" y="2184"/>
            <a:chExt cx="3842" cy="8420"/>
          </a:xfrm>
        </p:grpSpPr>
        <p:pic>
          <p:nvPicPr>
            <p:cNvPr id="4" name="图片 3" descr="截图202405062112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16" y="2184"/>
              <a:ext cx="3731" cy="8420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0158" y="2649"/>
              <a:ext cx="82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</a:t>
              </a:r>
              <a:endParaRPr lang="en-US" altLang="zh-CN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104" y="5009"/>
              <a:ext cx="135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electrode</a:t>
              </a:r>
              <a:endParaRPr lang="en-US" altLang="zh-CN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916" y="3919"/>
              <a:ext cx="115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opening</a:t>
              </a:r>
              <a:endParaRPr lang="en-US" altLang="zh-CN" sz="12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26" y="4580"/>
              <a:ext cx="1355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electrical trace</a:t>
              </a:r>
              <a:endParaRPr lang="en-US" altLang="zh-CN" sz="1200"/>
            </a:p>
          </p:txBody>
        </p:sp>
      </p:grp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 Linear Arrays - Minimal-Size Configuration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43075"/>
            <a:ext cx="4518025" cy="4506595"/>
          </a:xfrm>
        </p:spPr>
        <p:txBody>
          <a:bodyPr/>
          <a:p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Minimal size</a:t>
            </a:r>
            <a:r>
              <a:rPr lang="en-US" altLang="zh-CN" sz="1600">
                <a:solidFill>
                  <a:srgbClr val="FF0000"/>
                </a:solidFill>
                <a:highlight>
                  <a:srgbClr val="FFFF00"/>
                </a:highlight>
              </a:rPr>
              <a:t> =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minimize immune response</a:t>
            </a:r>
            <a:r>
              <a:rPr lang="en-US" altLang="zh-CN" sz="1600"/>
              <a:t> of target biological tissue upon implantation </a:t>
            </a:r>
            <a:endParaRPr lang="en-US" altLang="zh-CN" sz="1600"/>
          </a:p>
        </p:txBody>
      </p:sp>
      <p:sp>
        <p:nvSpPr>
          <p:cNvPr id="27" name="文本框 26"/>
          <p:cNvSpPr txBox="1"/>
          <p:nvPr/>
        </p:nvSpPr>
        <p:spPr>
          <a:xfrm>
            <a:off x="1486535" y="131889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Purpose/Advantages</a:t>
            </a:r>
            <a:endParaRPr lang="en-US" altLang="zh-CN" b="1" u="sng"/>
          </a:p>
        </p:txBody>
      </p:sp>
      <p:sp>
        <p:nvSpPr>
          <p:cNvPr id="28" name="文本框 27"/>
          <p:cNvSpPr txBox="1"/>
          <p:nvPr/>
        </p:nvSpPr>
        <p:spPr>
          <a:xfrm>
            <a:off x="8221345" y="1313815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Config Description</a:t>
            </a:r>
            <a:endParaRPr lang="en-US" altLang="zh-CN" b="1" u="sng"/>
          </a:p>
        </p:txBody>
      </p:sp>
      <p:grpSp>
        <p:nvGrpSpPr>
          <p:cNvPr id="14" name="组合 13"/>
          <p:cNvGrpSpPr/>
          <p:nvPr/>
        </p:nvGrpSpPr>
        <p:grpSpPr>
          <a:xfrm>
            <a:off x="4760595" y="1318895"/>
            <a:ext cx="2707640" cy="5458460"/>
            <a:chOff x="7497" y="2077"/>
            <a:chExt cx="4264" cy="8596"/>
          </a:xfrm>
        </p:grpSpPr>
        <p:pic>
          <p:nvPicPr>
            <p:cNvPr id="4" name="图片 3" descr="截图2024050621124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769" y="2077"/>
              <a:ext cx="3651" cy="859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0363" y="2637"/>
              <a:ext cx="139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</a:t>
              </a:r>
              <a:endParaRPr lang="en-US" altLang="zh-CN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97" y="3863"/>
              <a:ext cx="139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opening</a:t>
              </a:r>
              <a:endParaRPr lang="en-US" altLang="zh-CN" sz="12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497" y="4231"/>
              <a:ext cx="139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electrode</a:t>
              </a:r>
              <a:endParaRPr lang="en-US" altLang="zh-CN" sz="120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47" y="4821"/>
              <a:ext cx="139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electrical trace</a:t>
              </a:r>
              <a:endParaRPr lang="en-US" altLang="zh-CN" sz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内容占位符 2"/>
              <p:cNvSpPr>
                <a:spLocks noGrp="1"/>
              </p:cNvSpPr>
              <p:nvPr/>
            </p:nvSpPr>
            <p:spPr>
              <a:xfrm>
                <a:off x="7332980" y="1750060"/>
                <a:ext cx="4518025" cy="2219960"/>
              </a:xfrm>
              <a:prstGeom prst="rect">
                <a:avLst/>
              </a:prstGeom>
            </p:spPr>
            <p:txBody>
              <a:bodyPr vert="horz" lIns="90000" tIns="46800" rIns="90000" bIns="46800" rtlCol="0">
                <a:normAutofit/>
              </a:bodyPr>
              <a:lstStyle>
                <a:lvl1pPr marL="228600" indent="-22860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1000"/>
                  </a:spcAft>
                  <a:buFont typeface="Arial" panose="020B0604020202020204" pitchFamily="34" charset="0"/>
                  <a:buChar char="●"/>
                  <a:defRPr sz="18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b="1"/>
                  <a:t>Electrodes </a:t>
                </a:r>
                <a:r>
                  <a:rPr lang="en-US" altLang="zh-CN" sz="1600"/>
                  <a:t>- </a:t>
                </a:r>
                <a:r>
                  <a:rPr lang="en-US" altLang="zh-CN" sz="1600" b="1"/>
                  <a:t>below 10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1600" b="1" i="1">
                        <a:latin typeface="Cambria Math" panose="02040503050406030204" charset="0"/>
                        <a:cs typeface="Cambria Math" panose="02040503050406030204" charset="0"/>
                      </a:rPr>
                      <m:t>𝒎</m:t>
                    </m:r>
                  </m:oMath>
                </a14:m>
                <a:r>
                  <a:rPr lang="en-US" altLang="zh-CN" sz="1600" b="1"/>
                  <a:t> diameter</a:t>
                </a:r>
                <a:endParaRPr lang="en-US" altLang="zh-CN" sz="1600" b="1"/>
              </a:p>
              <a:p>
                <a:r>
                  <a:rPr lang="en-US" altLang="zh-CN" sz="1600" b="1">
                    <a:solidFill>
                      <a:srgbClr val="FF0000"/>
                    </a:solidFill>
                  </a:rPr>
                  <a:t>Fewer openings/electrodes</a:t>
                </a:r>
                <a:r>
                  <a:rPr lang="en-US" altLang="zh-CN" sz="1600"/>
                  <a:t> configured on linear arrays to </a:t>
                </a:r>
                <a:r>
                  <a:rPr lang="en-US" altLang="zh-CN" sz="1600" b="1">
                    <a:solidFill>
                      <a:srgbClr val="FF0000"/>
                    </a:solidFill>
                  </a:rPr>
                  <a:t>minimize biological tissue immune response</a:t>
                </a:r>
                <a:endParaRPr lang="en-US" altLang="zh-CN" sz="1600" b="1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980" y="1750060"/>
                <a:ext cx="4518025" cy="221996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/>
          <p:cNvSpPr/>
          <p:nvPr/>
        </p:nvSpPr>
        <p:spPr>
          <a:xfrm>
            <a:off x="4792345" y="4102100"/>
            <a:ext cx="565785" cy="51879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stCxn id="29" idx="0"/>
            <a:endCxn id="29" idx="4"/>
          </p:cNvCxnSpPr>
          <p:nvPr/>
        </p:nvCxnSpPr>
        <p:spPr>
          <a:xfrm>
            <a:off x="5075555" y="4102100"/>
            <a:ext cx="0" cy="5187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 rot="5400000">
                <a:off x="4961890" y="4161790"/>
                <a:ext cx="625475" cy="398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b="1">
                    <a:sym typeface="+mn-ea"/>
                  </a:rPr>
                  <a:t>  &lt;10</a:t>
                </a:r>
                <a14:m>
                  <m:oMath xmlns:m="http://schemas.openxmlformats.org/officeDocument/2006/math">
                    <m:r>
                      <a:rPr lang="en-US" altLang="zh-CN" sz="10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1000" b="1" i="1">
                        <a:latin typeface="Cambria Math" panose="02040503050406030204" charset="0"/>
                        <a:cs typeface="Cambria Math" panose="02040503050406030204" charset="0"/>
                      </a:rPr>
                      <m:t>𝒎</m:t>
                    </m:r>
                  </m:oMath>
                </a14:m>
                <a:endParaRPr lang="zh-CN" altLang="en-US" sz="1000" b="1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961890" y="4161790"/>
                <a:ext cx="625475" cy="398780"/>
              </a:xfrm>
              <a:prstGeom prst="rect">
                <a:avLst/>
              </a:prstGeom>
              <a:blipFill rotWithShape="1">
                <a:blip r:embed="rId3"/>
                <a:stretch>
                  <a:fillRect l="18071" t="-28503" r="18173" b="-283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连接符 32"/>
          <p:cNvCxnSpPr/>
          <p:nvPr/>
        </p:nvCxnSpPr>
        <p:spPr>
          <a:xfrm flipV="1">
            <a:off x="5017770" y="4624070"/>
            <a:ext cx="122555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5022215" y="4093210"/>
            <a:ext cx="122555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6" name="任意多边形 35"/>
          <p:cNvSpPr/>
          <p:nvPr/>
        </p:nvSpPr>
        <p:spPr>
          <a:xfrm>
            <a:off x="4991100" y="4032250"/>
            <a:ext cx="901700" cy="241300"/>
          </a:xfrm>
          <a:custGeom>
            <a:avLst/>
            <a:gdLst>
              <a:gd name="connisteX0" fmla="*/ 901700 w 901700"/>
              <a:gd name="connsiteY0" fmla="*/ 241300 h 241300"/>
              <a:gd name="connisteX1" fmla="*/ 819150 w 901700"/>
              <a:gd name="connsiteY1" fmla="*/ 222250 h 241300"/>
              <a:gd name="connisteX2" fmla="*/ 749300 w 901700"/>
              <a:gd name="connsiteY2" fmla="*/ 209550 h 241300"/>
              <a:gd name="connisteX3" fmla="*/ 673100 w 901700"/>
              <a:gd name="connsiteY3" fmla="*/ 184150 h 241300"/>
              <a:gd name="connisteX4" fmla="*/ 590550 w 901700"/>
              <a:gd name="connsiteY4" fmla="*/ 152400 h 241300"/>
              <a:gd name="connisteX5" fmla="*/ 520700 w 901700"/>
              <a:gd name="connsiteY5" fmla="*/ 120650 h 241300"/>
              <a:gd name="connisteX6" fmla="*/ 450850 w 901700"/>
              <a:gd name="connsiteY6" fmla="*/ 88900 h 241300"/>
              <a:gd name="connisteX7" fmla="*/ 381000 w 901700"/>
              <a:gd name="connsiteY7" fmla="*/ 69850 h 241300"/>
              <a:gd name="connisteX8" fmla="*/ 298450 w 901700"/>
              <a:gd name="connsiteY8" fmla="*/ 50800 h 241300"/>
              <a:gd name="connisteX9" fmla="*/ 222250 w 901700"/>
              <a:gd name="connsiteY9" fmla="*/ 38100 h 241300"/>
              <a:gd name="connisteX10" fmla="*/ 146050 w 901700"/>
              <a:gd name="connsiteY10" fmla="*/ 25400 h 241300"/>
              <a:gd name="connisteX11" fmla="*/ 76200 w 901700"/>
              <a:gd name="connsiteY11" fmla="*/ 12700 h 241300"/>
              <a:gd name="connisteX12" fmla="*/ 0 w 901700"/>
              <a:gd name="connsiteY12" fmla="*/ 0 h 2413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901700" h="241300">
                <a:moveTo>
                  <a:pt x="901700" y="241300"/>
                </a:moveTo>
                <a:cubicBezTo>
                  <a:pt x="886460" y="237490"/>
                  <a:pt x="849630" y="228600"/>
                  <a:pt x="819150" y="222250"/>
                </a:cubicBezTo>
                <a:cubicBezTo>
                  <a:pt x="788670" y="215900"/>
                  <a:pt x="778510" y="217170"/>
                  <a:pt x="749300" y="209550"/>
                </a:cubicBezTo>
                <a:cubicBezTo>
                  <a:pt x="720090" y="201930"/>
                  <a:pt x="704850" y="195580"/>
                  <a:pt x="673100" y="184150"/>
                </a:cubicBezTo>
                <a:cubicBezTo>
                  <a:pt x="641350" y="172720"/>
                  <a:pt x="621030" y="165100"/>
                  <a:pt x="590550" y="152400"/>
                </a:cubicBezTo>
                <a:cubicBezTo>
                  <a:pt x="560070" y="139700"/>
                  <a:pt x="548640" y="133350"/>
                  <a:pt x="520700" y="120650"/>
                </a:cubicBezTo>
                <a:cubicBezTo>
                  <a:pt x="492760" y="107950"/>
                  <a:pt x="478790" y="99060"/>
                  <a:pt x="450850" y="88900"/>
                </a:cubicBezTo>
                <a:cubicBezTo>
                  <a:pt x="422910" y="78740"/>
                  <a:pt x="411480" y="77470"/>
                  <a:pt x="381000" y="69850"/>
                </a:cubicBezTo>
                <a:cubicBezTo>
                  <a:pt x="350520" y="62230"/>
                  <a:pt x="330200" y="57150"/>
                  <a:pt x="298450" y="50800"/>
                </a:cubicBezTo>
                <a:cubicBezTo>
                  <a:pt x="266700" y="44450"/>
                  <a:pt x="252730" y="43180"/>
                  <a:pt x="222250" y="38100"/>
                </a:cubicBezTo>
                <a:cubicBezTo>
                  <a:pt x="191770" y="33020"/>
                  <a:pt x="175260" y="30480"/>
                  <a:pt x="146050" y="25400"/>
                </a:cubicBezTo>
                <a:cubicBezTo>
                  <a:pt x="116840" y="20320"/>
                  <a:pt x="105410" y="17780"/>
                  <a:pt x="76200" y="12700"/>
                </a:cubicBezTo>
                <a:cubicBezTo>
                  <a:pt x="46990" y="7620"/>
                  <a:pt x="13970" y="2540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4902200" y="4552950"/>
            <a:ext cx="939800" cy="167640"/>
          </a:xfrm>
          <a:custGeom>
            <a:avLst/>
            <a:gdLst>
              <a:gd name="connisteX0" fmla="*/ 939800 w 939800"/>
              <a:gd name="connsiteY0" fmla="*/ 0 h 167922"/>
              <a:gd name="connisteX1" fmla="*/ 869950 w 939800"/>
              <a:gd name="connsiteY1" fmla="*/ 12700 h 167922"/>
              <a:gd name="connisteX2" fmla="*/ 787400 w 939800"/>
              <a:gd name="connsiteY2" fmla="*/ 12700 h 167922"/>
              <a:gd name="connisteX3" fmla="*/ 717550 w 939800"/>
              <a:gd name="connsiteY3" fmla="*/ 25400 h 167922"/>
              <a:gd name="connisteX4" fmla="*/ 647700 w 939800"/>
              <a:gd name="connsiteY4" fmla="*/ 38100 h 167922"/>
              <a:gd name="connisteX5" fmla="*/ 571500 w 939800"/>
              <a:gd name="connsiteY5" fmla="*/ 57150 h 167922"/>
              <a:gd name="connisteX6" fmla="*/ 495300 w 939800"/>
              <a:gd name="connsiteY6" fmla="*/ 82550 h 167922"/>
              <a:gd name="connisteX7" fmla="*/ 425450 w 939800"/>
              <a:gd name="connsiteY7" fmla="*/ 101600 h 167922"/>
              <a:gd name="connisteX8" fmla="*/ 355600 w 939800"/>
              <a:gd name="connsiteY8" fmla="*/ 133350 h 167922"/>
              <a:gd name="connisteX9" fmla="*/ 285750 w 939800"/>
              <a:gd name="connsiteY9" fmla="*/ 165100 h 167922"/>
              <a:gd name="connisteX10" fmla="*/ 215900 w 939800"/>
              <a:gd name="connsiteY10" fmla="*/ 165100 h 167922"/>
              <a:gd name="connisteX11" fmla="*/ 146050 w 939800"/>
              <a:gd name="connsiteY11" fmla="*/ 165100 h 167922"/>
              <a:gd name="connisteX12" fmla="*/ 76200 w 939800"/>
              <a:gd name="connsiteY12" fmla="*/ 152400 h 167922"/>
              <a:gd name="connisteX13" fmla="*/ 0 w 939800"/>
              <a:gd name="connsiteY13" fmla="*/ 139700 h 1679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939800" h="167922">
                <a:moveTo>
                  <a:pt x="939800" y="0"/>
                </a:moveTo>
                <a:cubicBezTo>
                  <a:pt x="927735" y="2540"/>
                  <a:pt x="900430" y="10160"/>
                  <a:pt x="869950" y="12700"/>
                </a:cubicBezTo>
                <a:cubicBezTo>
                  <a:pt x="839470" y="15240"/>
                  <a:pt x="817880" y="10160"/>
                  <a:pt x="787400" y="12700"/>
                </a:cubicBezTo>
                <a:cubicBezTo>
                  <a:pt x="756920" y="15240"/>
                  <a:pt x="745490" y="20320"/>
                  <a:pt x="717550" y="25400"/>
                </a:cubicBezTo>
                <a:cubicBezTo>
                  <a:pt x="689610" y="30480"/>
                  <a:pt x="676910" y="31750"/>
                  <a:pt x="647700" y="38100"/>
                </a:cubicBezTo>
                <a:cubicBezTo>
                  <a:pt x="618490" y="44450"/>
                  <a:pt x="601980" y="48260"/>
                  <a:pt x="571500" y="57150"/>
                </a:cubicBezTo>
                <a:cubicBezTo>
                  <a:pt x="541020" y="66040"/>
                  <a:pt x="524510" y="73660"/>
                  <a:pt x="495300" y="82550"/>
                </a:cubicBezTo>
                <a:cubicBezTo>
                  <a:pt x="466090" y="91440"/>
                  <a:pt x="453390" y="91440"/>
                  <a:pt x="425450" y="101600"/>
                </a:cubicBezTo>
                <a:cubicBezTo>
                  <a:pt x="397510" y="111760"/>
                  <a:pt x="383540" y="120650"/>
                  <a:pt x="355600" y="133350"/>
                </a:cubicBezTo>
                <a:cubicBezTo>
                  <a:pt x="327660" y="146050"/>
                  <a:pt x="313690" y="158750"/>
                  <a:pt x="285750" y="165100"/>
                </a:cubicBezTo>
                <a:cubicBezTo>
                  <a:pt x="257810" y="171450"/>
                  <a:pt x="243840" y="165100"/>
                  <a:pt x="215900" y="165100"/>
                </a:cubicBezTo>
                <a:cubicBezTo>
                  <a:pt x="187960" y="165100"/>
                  <a:pt x="173990" y="167640"/>
                  <a:pt x="146050" y="165100"/>
                </a:cubicBezTo>
                <a:cubicBezTo>
                  <a:pt x="118110" y="162560"/>
                  <a:pt x="105410" y="157480"/>
                  <a:pt x="76200" y="152400"/>
                </a:cubicBezTo>
                <a:cubicBezTo>
                  <a:pt x="46990" y="147320"/>
                  <a:pt x="13970" y="142240"/>
                  <a:pt x="0" y="1397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Electrode Array with Projection</a:t>
            </a:r>
            <a:r>
              <a:rPr lang="en-US" altLang="zh-CN"/>
              <a:t>s</a:t>
            </a:r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4710430" y="1313815"/>
            <a:ext cx="2771140" cy="5506085"/>
            <a:chOff x="7418" y="2069"/>
            <a:chExt cx="4364" cy="8671"/>
          </a:xfrm>
        </p:grpSpPr>
        <p:pic>
          <p:nvPicPr>
            <p:cNvPr id="4" name="图片 3" descr="截图2024050621125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418" y="2069"/>
              <a:ext cx="4364" cy="8671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030" y="2721"/>
              <a:ext cx="750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</a:t>
              </a:r>
              <a:endParaRPr lang="en-US" altLang="zh-CN" sz="12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30" y="5183"/>
              <a:ext cx="141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opening</a:t>
              </a:r>
              <a:endParaRPr lang="en-US" altLang="zh-CN" sz="12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030" y="5533"/>
              <a:ext cx="1416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electrode</a:t>
              </a:r>
              <a:endParaRPr lang="en-US" altLang="zh-CN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97" y="5877"/>
              <a:ext cx="14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FF0000"/>
                  </a:solidFill>
                </a:rPr>
                <a:t>projection</a:t>
              </a:r>
              <a:endParaRPr lang="en-US" altLang="zh-CN" sz="1200">
                <a:solidFill>
                  <a:srgbClr val="FF0000"/>
                </a:solidFill>
              </a:endParaRPr>
            </a:p>
            <a:p>
              <a:r>
                <a:rPr lang="en-US" altLang="zh-CN" sz="1200">
                  <a:solidFill>
                    <a:srgbClr val="FF0000"/>
                  </a:solidFill>
                </a:rPr>
                <a:t>(“</a:t>
              </a:r>
              <a:r>
                <a:rPr lang="en-US" altLang="zh-CN" sz="1200">
                  <a:solidFill>
                    <a:srgbClr val="FF0000"/>
                  </a:solidFill>
                </a:rPr>
                <a:t>finger”)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897" y="7601"/>
              <a:ext cx="1416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electrical trace</a:t>
              </a:r>
              <a:endParaRPr lang="en-US" altLang="zh-CN" sz="1200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6078220" y="3615055"/>
            <a:ext cx="55880" cy="64135"/>
          </a:xfrm>
          <a:custGeom>
            <a:avLst/>
            <a:gdLst>
              <a:gd name="connisteX0" fmla="*/ 3201 w 55906"/>
              <a:gd name="connsiteY0" fmla="*/ 0 h 64135"/>
              <a:gd name="connisteX1" fmla="*/ 5741 w 55906"/>
              <a:gd name="connsiteY1" fmla="*/ 64135 h 64135"/>
              <a:gd name="connisteX2" fmla="*/ 55906 w 55906"/>
              <a:gd name="connsiteY2" fmla="*/ 0 h 641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5907" h="64135">
                <a:moveTo>
                  <a:pt x="3202" y="0"/>
                </a:moveTo>
                <a:cubicBezTo>
                  <a:pt x="2567" y="13970"/>
                  <a:pt x="-5053" y="64135"/>
                  <a:pt x="5742" y="64135"/>
                </a:cubicBezTo>
                <a:cubicBezTo>
                  <a:pt x="16537" y="64135"/>
                  <a:pt x="45747" y="13970"/>
                  <a:pt x="55907" y="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481570" y="3731895"/>
            <a:ext cx="1938655" cy="2161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noAutofit/>
          </a:bodyPr>
          <a:p>
            <a:pPr marL="0" indent="0">
              <a:buNone/>
            </a:pPr>
            <a:r>
              <a:rPr lang="en-US" altLang="zh-CN" sz="1200" b="1">
                <a:sym typeface="+mn-ea"/>
              </a:rPr>
              <a:t>Projection (“finger”)</a:t>
            </a:r>
            <a:r>
              <a:rPr lang="en-US" altLang="zh-CN" sz="1200">
                <a:sym typeface="+mn-ea"/>
              </a:rPr>
              <a:t>:</a:t>
            </a:r>
            <a:endParaRPr lang="en-US" altLang="zh-CN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</a:rPr>
              <a:t>Metallic</a:t>
            </a:r>
            <a:endParaRPr lang="en-US" altLang="zh-CN" sz="120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>
                <a:sym typeface="+mn-ea"/>
              </a:rPr>
              <a:t>Made of platinum, gold, iridium, etc.</a:t>
            </a:r>
            <a:endParaRPr lang="en-US" altLang="zh-CN" sz="1200"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rgbClr val="FF0000"/>
                </a:solidFill>
                <a:sym typeface="+mn-ea"/>
              </a:rPr>
              <a:t>Sized in 500-1000nm</a:t>
            </a:r>
            <a:endParaRPr lang="en-US" altLang="zh-CN" sz="1200" b="1">
              <a:solidFill>
                <a:srgbClr val="FF0000"/>
              </a:solidFill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rgbClr val="FF0000"/>
                </a:solidFill>
                <a:sym typeface="+mn-ea"/>
              </a:rPr>
              <a:t>Extend into tissue</a:t>
            </a:r>
            <a:r>
              <a:rPr lang="en-US" altLang="zh-CN" sz="1200">
                <a:sym typeface="+mn-ea"/>
              </a:rPr>
              <a:t> for recording</a:t>
            </a:r>
            <a:endParaRPr lang="en-US" altLang="zh-CN" sz="1200">
              <a:sym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b="1">
                <a:solidFill>
                  <a:srgbClr val="FF0000"/>
                </a:solidFill>
                <a:sym typeface="+mn-ea"/>
              </a:rPr>
              <a:t>Nonplanar </a:t>
            </a:r>
            <a:r>
              <a:rPr lang="en-US" altLang="zh-CN" sz="1200" b="1">
                <a:sym typeface="+mn-ea"/>
              </a:rPr>
              <a:t>to electrode array</a:t>
            </a:r>
            <a:r>
              <a:rPr lang="en-US" altLang="zh-CN" sz="1200">
                <a:sym typeface="+mn-ea"/>
              </a:rPr>
              <a:t> - used for 3D recording/stimulation</a:t>
            </a:r>
            <a:endParaRPr lang="en-US" altLang="zh-CN" sz="1200">
              <a:solidFill>
                <a:schemeClr val="tx1"/>
              </a:solidFill>
            </a:endParaRPr>
          </a:p>
          <a:p>
            <a:endParaRPr lang="zh-CN" altLang="en-US" sz="1200"/>
          </a:p>
        </p:txBody>
      </p:sp>
      <p:sp>
        <p:nvSpPr>
          <p:cNvPr id="15" name="任意多边形 14"/>
          <p:cNvSpPr/>
          <p:nvPr/>
        </p:nvSpPr>
        <p:spPr>
          <a:xfrm>
            <a:off x="7109460" y="3845560"/>
            <a:ext cx="355600" cy="55245"/>
          </a:xfrm>
          <a:custGeom>
            <a:avLst/>
            <a:gdLst>
              <a:gd name="connisteX0" fmla="*/ 0 w 355600"/>
              <a:gd name="connsiteY0" fmla="*/ 53205 h 55463"/>
              <a:gd name="connisteX1" fmla="*/ 76200 w 355600"/>
              <a:gd name="connsiteY1" fmla="*/ 53205 h 55463"/>
              <a:gd name="connisteX2" fmla="*/ 146050 w 355600"/>
              <a:gd name="connsiteY2" fmla="*/ 53205 h 55463"/>
              <a:gd name="connisteX3" fmla="*/ 215900 w 355600"/>
              <a:gd name="connsiteY3" fmla="*/ 27805 h 55463"/>
              <a:gd name="connisteX4" fmla="*/ 285750 w 355600"/>
              <a:gd name="connsiteY4" fmla="*/ 2405 h 55463"/>
              <a:gd name="connisteX5" fmla="*/ 355600 w 355600"/>
              <a:gd name="connsiteY5" fmla="*/ 2405 h 554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55600" h="55463">
                <a:moveTo>
                  <a:pt x="0" y="53206"/>
                </a:moveTo>
                <a:cubicBezTo>
                  <a:pt x="13970" y="53206"/>
                  <a:pt x="46990" y="53206"/>
                  <a:pt x="76200" y="53206"/>
                </a:cubicBezTo>
                <a:cubicBezTo>
                  <a:pt x="105410" y="53206"/>
                  <a:pt x="118110" y="58286"/>
                  <a:pt x="146050" y="53206"/>
                </a:cubicBezTo>
                <a:cubicBezTo>
                  <a:pt x="173990" y="48126"/>
                  <a:pt x="187960" y="37966"/>
                  <a:pt x="215900" y="27806"/>
                </a:cubicBezTo>
                <a:cubicBezTo>
                  <a:pt x="243840" y="17646"/>
                  <a:pt x="257810" y="7486"/>
                  <a:pt x="285750" y="2406"/>
                </a:cubicBezTo>
                <a:cubicBezTo>
                  <a:pt x="313690" y="-2674"/>
                  <a:pt x="342900" y="1771"/>
                  <a:pt x="355600" y="240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Electrode Array - Scaffold Configuration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76095"/>
            <a:ext cx="3545840" cy="4473575"/>
          </a:xfrm>
        </p:spPr>
        <p:txBody>
          <a:bodyPr>
            <a:normAutofit/>
          </a:bodyPr>
          <a:p>
            <a:r>
              <a:rPr lang="en-US" altLang="zh-CN" sz="1600" b="1">
                <a:solidFill>
                  <a:srgbClr val="FF0000"/>
                </a:solidFill>
              </a:rPr>
              <a:t>Complex</a:t>
            </a:r>
            <a:r>
              <a:rPr lang="en-US" altLang="zh-CN" sz="1600" b="1"/>
              <a:t>, </a:t>
            </a:r>
            <a:r>
              <a:rPr lang="en-US" altLang="zh-CN" sz="1600" b="1">
                <a:solidFill>
                  <a:srgbClr val="FF0000"/>
                </a:solidFill>
              </a:rPr>
              <a:t>porous </a:t>
            </a:r>
            <a:r>
              <a:rPr lang="en-US" altLang="zh-CN" sz="1600" b="1"/>
              <a:t>geometry</a:t>
            </a:r>
            <a:r>
              <a:rPr lang="en-US" altLang="zh-CN" sz="1600"/>
              <a:t> for </a:t>
            </a:r>
            <a:r>
              <a:rPr lang="en-US" altLang="zh-CN" sz="1600" b="1">
                <a:solidFill>
                  <a:srgbClr val="FF0000"/>
                </a:solidFill>
              </a:rPr>
              <a:t>flexible </a:t>
            </a:r>
            <a:r>
              <a:rPr lang="en-US" altLang="zh-CN" sz="1600"/>
              <a:t>electrode implantation</a:t>
            </a:r>
            <a:endParaRPr lang="en-US" altLang="zh-CN" sz="1600"/>
          </a:p>
          <a:p>
            <a:r>
              <a:rPr lang="en-US" altLang="zh-CN" sz="1600"/>
              <a:t>Extended structure - compacted to</a:t>
            </a:r>
            <a:r>
              <a:rPr lang="en-US" altLang="zh-CN" sz="1600" b="1"/>
              <a:t>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fit within small insertion hole</a:t>
            </a:r>
            <a:endParaRPr lang="en-US" altLang="zh-CN" sz="1600" b="1">
              <a:solidFill>
                <a:srgbClr val="FF0000"/>
              </a:solidFill>
            </a:endParaRPr>
          </a:p>
          <a:p>
            <a:r>
              <a:rPr lang="en-US" altLang="zh-CN" sz="1600">
                <a:solidFill>
                  <a:schemeClr val="tx1"/>
                </a:solidFill>
              </a:rPr>
              <a:t>Used for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</a:rPr>
              <a:t>flexible folding/unfolding </a:t>
            </a:r>
            <a:r>
              <a:rPr lang="en-US" altLang="zh-CN" sz="1600" b="1">
                <a:solidFill>
                  <a:schemeClr val="tx1"/>
                </a:solidFill>
              </a:rPr>
              <a:t>during and after implantation </a:t>
            </a:r>
            <a:endParaRPr lang="en-US" altLang="zh-CN" sz="1600" b="1">
              <a:solidFill>
                <a:schemeClr val="tx1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53535" y="1490345"/>
            <a:ext cx="4966335" cy="5200650"/>
            <a:chOff x="6473" y="2347"/>
            <a:chExt cx="7821" cy="8190"/>
          </a:xfrm>
        </p:grpSpPr>
        <p:pic>
          <p:nvPicPr>
            <p:cNvPr id="4" name="图片 3" descr="截图20240506211305"/>
            <p:cNvPicPr>
              <a:picLocks noChangeAspect="1"/>
            </p:cNvPicPr>
            <p:nvPr/>
          </p:nvPicPr>
          <p:blipFill>
            <a:blip r:embed="rId1"/>
            <a:srcRect l="11064"/>
            <a:stretch>
              <a:fillRect/>
            </a:stretch>
          </p:blipFill>
          <p:spPr>
            <a:xfrm>
              <a:off x="6473" y="2347"/>
              <a:ext cx="7130" cy="819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0299" y="4007"/>
              <a:ext cx="148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>
                  <a:solidFill>
                    <a:srgbClr val="FF0000"/>
                  </a:solidFill>
                </a:rPr>
                <a:t>scaffolding</a:t>
              </a:r>
              <a:endParaRPr lang="en-US" altLang="zh-CN" sz="1200">
                <a:solidFill>
                  <a:srgbClr val="FF0000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890" y="2702"/>
              <a:ext cx="203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 / engagement feature</a:t>
              </a:r>
              <a:endParaRPr lang="en-US" altLang="zh-CN" sz="12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023" y="5977"/>
              <a:ext cx="2271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electrical trace</a:t>
              </a:r>
              <a:endParaRPr lang="en-US" altLang="zh-CN" sz="12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323" y="6870"/>
              <a:ext cx="1575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electrode</a:t>
              </a:r>
              <a:endParaRPr lang="en-US" altLang="zh-CN" sz="1200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047750" y="1318895"/>
            <a:ext cx="2667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Purpose/Advantages</a:t>
            </a:r>
            <a:endParaRPr lang="en-US" altLang="zh-CN" b="1" u="sng"/>
          </a:p>
        </p:txBody>
      </p:sp>
      <p:sp>
        <p:nvSpPr>
          <p:cNvPr id="28" name="文本框 27"/>
          <p:cNvSpPr txBox="1"/>
          <p:nvPr/>
        </p:nvSpPr>
        <p:spPr>
          <a:xfrm>
            <a:off x="9119870" y="1313815"/>
            <a:ext cx="28187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 u="sng"/>
              <a:t>Config Description</a:t>
            </a:r>
            <a:endParaRPr lang="en-US" altLang="zh-CN" b="1" u="sng"/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8756015" y="1776095"/>
            <a:ext cx="3344545" cy="4473575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 lnSpcReduction="1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Combines aspects from </a:t>
            </a:r>
            <a:r>
              <a:rPr lang="en-US" altLang="zh-CN" sz="1600" b="1"/>
              <a:t>tree </a:t>
            </a:r>
            <a:r>
              <a:rPr lang="en-US" altLang="zh-CN" sz="1600"/>
              <a:t>&amp; </a:t>
            </a:r>
            <a:r>
              <a:rPr lang="en-US" altLang="zh-CN" sz="1600" b="1"/>
              <a:t>quadrapus </a:t>
            </a:r>
            <a:r>
              <a:rPr lang="en-US" altLang="zh-CN" sz="1600"/>
              <a:t>structure </a:t>
            </a:r>
            <a:r>
              <a:rPr lang="en-US" altLang="zh-CN" sz="1600" b="1"/>
              <a:t> </a:t>
            </a:r>
            <a:endParaRPr lang="en-US" altLang="zh-CN" sz="1600" b="1"/>
          </a:p>
          <a:p>
            <a:r>
              <a:rPr lang="en-US" altLang="zh-CN" sz="1600" b="1">
                <a:solidFill>
                  <a:srgbClr val="FF0000"/>
                </a:solidFill>
              </a:rPr>
              <a:t>Scaffolding:</a:t>
            </a:r>
            <a:endParaRPr lang="en-US" altLang="zh-CN" sz="1600" b="1">
              <a:solidFill>
                <a:srgbClr val="FF0000"/>
              </a:solidFill>
            </a:endParaRPr>
          </a:p>
          <a:p>
            <a:pPr lvl="1"/>
            <a:r>
              <a:rPr lang="en-US" altLang="zh-CN" sz="1420"/>
              <a:t>Connect to about </a:t>
            </a:r>
            <a:r>
              <a:rPr lang="en-US" altLang="zh-CN" sz="1420" b="1"/>
              <a:t>3 traces</a:t>
            </a:r>
            <a:r>
              <a:rPr lang="en-US" altLang="zh-CN" sz="1420"/>
              <a:t>, each </a:t>
            </a:r>
            <a:r>
              <a:rPr lang="en-US" altLang="zh-CN" sz="1420" b="1"/>
              <a:t>trace 500-1000nm long</a:t>
            </a:r>
            <a:endParaRPr lang="en-US" altLang="zh-CN" sz="1420" b="1"/>
          </a:p>
          <a:p>
            <a:pPr lvl="1"/>
            <a:r>
              <a:rPr lang="en-US" altLang="zh-CN" sz="1420">
                <a:sym typeface="+mn-ea"/>
              </a:rPr>
              <a:t>Made of </a:t>
            </a:r>
            <a:r>
              <a:rPr lang="en-US" altLang="zh-CN" sz="1420" b="1">
                <a:sym typeface="+mn-ea"/>
              </a:rPr>
              <a:t>polymide </a:t>
            </a:r>
            <a:r>
              <a:rPr lang="en-US" altLang="zh-CN" sz="1420">
                <a:sym typeface="+mn-ea"/>
              </a:rPr>
              <a:t>(or other biocompatible material)</a:t>
            </a:r>
            <a:endParaRPr lang="en-US" altLang="zh-CN" sz="1420"/>
          </a:p>
          <a:p>
            <a:r>
              <a:rPr lang="en-US" altLang="zh-CN" sz="1600" b="1">
                <a:solidFill>
                  <a:srgbClr val="FF0000"/>
                </a:solidFill>
              </a:rPr>
              <a:t>30+ electrodes</a:t>
            </a:r>
            <a:r>
              <a:rPr lang="en-US" altLang="zh-CN" sz="1600"/>
              <a:t> in </a:t>
            </a:r>
            <a:r>
              <a:rPr lang="en-US" altLang="zh-CN" sz="1600" b="1">
                <a:solidFill>
                  <a:srgbClr val="FF0000"/>
                </a:solidFill>
              </a:rPr>
              <a:t>single needle insertion</a:t>
            </a:r>
            <a:endParaRPr lang="en-US" altLang="zh-CN" sz="1600" b="1"/>
          </a:p>
          <a:p>
            <a:r>
              <a:rPr lang="en-US" altLang="zh-CN" sz="1600">
                <a:highlight>
                  <a:srgbClr val="FFFF00"/>
                </a:highlight>
                <a:sym typeface="+mn-ea"/>
              </a:rPr>
              <a:t>Electrode array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unfolds over time</a:t>
            </a:r>
            <a:r>
              <a:rPr lang="en-US" altLang="zh-CN" sz="1600" b="1">
                <a:highlight>
                  <a:srgbClr val="FFFF00"/>
                </a:highlight>
                <a:sym typeface="+mn-ea"/>
              </a:rPr>
              <a:t> </a:t>
            </a:r>
            <a:r>
              <a:rPr lang="en-US" altLang="zh-CN" sz="1600">
                <a:highlight>
                  <a:srgbClr val="FFFF00"/>
                </a:highlight>
                <a:sym typeface="+mn-ea"/>
              </a:rPr>
              <a:t>as</a:t>
            </a:r>
            <a:r>
              <a:rPr lang="en-US" altLang="zh-CN" sz="1600" b="1">
                <a:highlight>
                  <a:srgbClr val="FFFF00"/>
                </a:highlight>
                <a:sym typeface="+mn-ea"/>
              </a:rPr>
              <a:t>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cells grow</a:t>
            </a:r>
            <a:r>
              <a:rPr lang="en-US" altLang="zh-CN" sz="1600" b="1">
                <a:highlight>
                  <a:srgbClr val="FFFF00"/>
                </a:highlight>
                <a:sym typeface="+mn-ea"/>
              </a:rPr>
              <a:t> </a:t>
            </a:r>
            <a:r>
              <a:rPr lang="en-US" altLang="zh-CN" sz="1600">
                <a:highlight>
                  <a:srgbClr val="FFFF00"/>
                </a:highlight>
                <a:sym typeface="+mn-ea"/>
              </a:rPr>
              <a:t>into insertion area and</a:t>
            </a:r>
            <a:r>
              <a:rPr lang="en-US" altLang="zh-CN" sz="1600" b="1">
                <a:highlight>
                  <a:srgbClr val="FFFF00"/>
                </a:highlight>
                <a:sym typeface="+mn-ea"/>
              </a:rPr>
              <a:t> </a:t>
            </a:r>
            <a:r>
              <a:rPr lang="en-US" altLang="zh-CN" sz="1600" b="1">
                <a:solidFill>
                  <a:srgbClr val="FF0000"/>
                </a:solidFill>
                <a:highlight>
                  <a:srgbClr val="FFFF00"/>
                </a:highlight>
                <a:sym typeface="+mn-ea"/>
              </a:rPr>
              <a:t>repair wound</a:t>
            </a:r>
            <a:endParaRPr lang="en-US" altLang="zh-CN" sz="1600" b="1">
              <a:highlight>
                <a:srgbClr val="FFFF00"/>
              </a:highlight>
            </a:endParaRPr>
          </a:p>
          <a:p>
            <a:endParaRPr lang="en-US" altLang="zh-CN" sz="1600" b="1">
              <a:highlight>
                <a:srgbClr val="FFFF00"/>
              </a:highlight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5979160" y="4915535"/>
            <a:ext cx="257175" cy="581025"/>
          </a:xfrm>
          <a:custGeom>
            <a:avLst/>
            <a:gdLst>
              <a:gd name="connisteX0" fmla="*/ 0 w 257316"/>
              <a:gd name="connsiteY0" fmla="*/ 0 h 581025"/>
              <a:gd name="connisteX1" fmla="*/ 77470 w 257316"/>
              <a:gd name="connsiteY1" fmla="*/ 46355 h 581025"/>
              <a:gd name="connisteX2" fmla="*/ 147320 w 257316"/>
              <a:gd name="connsiteY2" fmla="*/ 123825 h 581025"/>
              <a:gd name="connisteX3" fmla="*/ 217170 w 257316"/>
              <a:gd name="connsiteY3" fmla="*/ 193675 h 581025"/>
              <a:gd name="connisteX4" fmla="*/ 248285 w 257316"/>
              <a:gd name="connsiteY4" fmla="*/ 263525 h 581025"/>
              <a:gd name="connisteX5" fmla="*/ 255905 w 257316"/>
              <a:gd name="connsiteY5" fmla="*/ 332740 h 581025"/>
              <a:gd name="connisteX6" fmla="*/ 255905 w 257316"/>
              <a:gd name="connsiteY6" fmla="*/ 418465 h 581025"/>
              <a:gd name="connisteX7" fmla="*/ 255905 w 257316"/>
              <a:gd name="connsiteY7" fmla="*/ 503555 h 581025"/>
              <a:gd name="connisteX8" fmla="*/ 240030 w 257316"/>
              <a:gd name="connsiteY8" fmla="*/ 581025 h 5810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257316" h="581025">
                <a:moveTo>
                  <a:pt x="0" y="0"/>
                </a:moveTo>
                <a:cubicBezTo>
                  <a:pt x="13970" y="7620"/>
                  <a:pt x="48260" y="21590"/>
                  <a:pt x="77470" y="46355"/>
                </a:cubicBezTo>
                <a:cubicBezTo>
                  <a:pt x="106680" y="71120"/>
                  <a:pt x="119380" y="94615"/>
                  <a:pt x="147320" y="123825"/>
                </a:cubicBezTo>
                <a:cubicBezTo>
                  <a:pt x="175260" y="153035"/>
                  <a:pt x="196850" y="165735"/>
                  <a:pt x="217170" y="193675"/>
                </a:cubicBezTo>
                <a:cubicBezTo>
                  <a:pt x="237490" y="221615"/>
                  <a:pt x="240665" y="235585"/>
                  <a:pt x="248285" y="263525"/>
                </a:cubicBezTo>
                <a:cubicBezTo>
                  <a:pt x="255905" y="291465"/>
                  <a:pt x="254635" y="301625"/>
                  <a:pt x="255905" y="332740"/>
                </a:cubicBezTo>
                <a:cubicBezTo>
                  <a:pt x="257175" y="363855"/>
                  <a:pt x="255905" y="384175"/>
                  <a:pt x="255905" y="418465"/>
                </a:cubicBezTo>
                <a:cubicBezTo>
                  <a:pt x="255905" y="452755"/>
                  <a:pt x="259080" y="471170"/>
                  <a:pt x="255905" y="503555"/>
                </a:cubicBezTo>
                <a:cubicBezTo>
                  <a:pt x="252730" y="535940"/>
                  <a:pt x="243205" y="567055"/>
                  <a:pt x="240030" y="581025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607050" y="5264150"/>
            <a:ext cx="565785" cy="51879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连接符 13"/>
          <p:cNvCxnSpPr>
            <a:stCxn id="13" idx="0"/>
            <a:endCxn id="13" idx="4"/>
          </p:cNvCxnSpPr>
          <p:nvPr/>
        </p:nvCxnSpPr>
        <p:spPr>
          <a:xfrm>
            <a:off x="5890260" y="5264150"/>
            <a:ext cx="0" cy="5187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 rot="5400000">
                <a:off x="5699760" y="5400675"/>
                <a:ext cx="625475" cy="245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ym typeface="+mn-ea"/>
                  </a:rPr>
                  <a:t>6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zh-CN" altLang="en-US" sz="100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699760" y="5400675"/>
                <a:ext cx="625475" cy="245110"/>
              </a:xfrm>
              <a:prstGeom prst="rect">
                <a:avLst/>
              </a:prstGeom>
              <a:blipFill rotWithShape="1">
                <a:blip r:embed="rId2"/>
                <a:stretch>
                  <a:fillRect l="30355" t="-77720" r="30457" b="-774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任意多边形 15"/>
          <p:cNvSpPr/>
          <p:nvPr/>
        </p:nvSpPr>
        <p:spPr>
          <a:xfrm>
            <a:off x="5561965" y="4931410"/>
            <a:ext cx="305435" cy="469265"/>
          </a:xfrm>
          <a:custGeom>
            <a:avLst/>
            <a:gdLst>
              <a:gd name="connisteX0" fmla="*/ 305328 w 305328"/>
              <a:gd name="connsiteY0" fmla="*/ 0 h 469265"/>
              <a:gd name="connisteX1" fmla="*/ 231668 w 305328"/>
              <a:gd name="connsiteY1" fmla="*/ 28575 h 469265"/>
              <a:gd name="connisteX2" fmla="*/ 164993 w 305328"/>
              <a:gd name="connsiteY2" fmla="*/ 73660 h 469265"/>
              <a:gd name="connisteX3" fmla="*/ 102763 w 305328"/>
              <a:gd name="connsiteY3" fmla="*/ 140335 h 469265"/>
              <a:gd name="connisteX4" fmla="*/ 48153 w 305328"/>
              <a:gd name="connsiteY4" fmla="*/ 207010 h 469265"/>
              <a:gd name="connisteX5" fmla="*/ 19578 w 305328"/>
              <a:gd name="connsiteY5" fmla="*/ 273685 h 469265"/>
              <a:gd name="connisteX6" fmla="*/ 12593 w 305328"/>
              <a:gd name="connsiteY6" fmla="*/ 340360 h 469265"/>
              <a:gd name="connisteX7" fmla="*/ 528 w 305328"/>
              <a:gd name="connsiteY7" fmla="*/ 404495 h 469265"/>
              <a:gd name="connisteX8" fmla="*/ 3068 w 305328"/>
              <a:gd name="connsiteY8" fmla="*/ 469265 h 4692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05328" h="469265">
                <a:moveTo>
                  <a:pt x="305328" y="0"/>
                </a:moveTo>
                <a:cubicBezTo>
                  <a:pt x="291993" y="5080"/>
                  <a:pt x="259608" y="13970"/>
                  <a:pt x="231668" y="28575"/>
                </a:cubicBezTo>
                <a:cubicBezTo>
                  <a:pt x="203728" y="43180"/>
                  <a:pt x="191028" y="51435"/>
                  <a:pt x="164993" y="73660"/>
                </a:cubicBezTo>
                <a:cubicBezTo>
                  <a:pt x="138958" y="95885"/>
                  <a:pt x="126258" y="113665"/>
                  <a:pt x="102763" y="140335"/>
                </a:cubicBezTo>
                <a:cubicBezTo>
                  <a:pt x="79268" y="167005"/>
                  <a:pt x="64663" y="180340"/>
                  <a:pt x="48153" y="207010"/>
                </a:cubicBezTo>
                <a:cubicBezTo>
                  <a:pt x="31643" y="233680"/>
                  <a:pt x="26563" y="247015"/>
                  <a:pt x="19578" y="273685"/>
                </a:cubicBezTo>
                <a:cubicBezTo>
                  <a:pt x="12593" y="300355"/>
                  <a:pt x="16403" y="314325"/>
                  <a:pt x="12593" y="340360"/>
                </a:cubicBezTo>
                <a:cubicBezTo>
                  <a:pt x="8783" y="366395"/>
                  <a:pt x="2433" y="378460"/>
                  <a:pt x="528" y="404495"/>
                </a:cubicBezTo>
                <a:cubicBezTo>
                  <a:pt x="-1377" y="430530"/>
                  <a:pt x="2433" y="457835"/>
                  <a:pt x="3068" y="469265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832475" y="5786120"/>
            <a:ext cx="122555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5836920" y="5255260"/>
            <a:ext cx="122555" cy="571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55" name="组合 54"/>
          <p:cNvGrpSpPr/>
          <p:nvPr/>
        </p:nvGrpSpPr>
        <p:grpSpPr>
          <a:xfrm>
            <a:off x="3983990" y="3933825"/>
            <a:ext cx="365125" cy="1193165"/>
            <a:chOff x="12074" y="7962"/>
            <a:chExt cx="575" cy="1879"/>
          </a:xfrm>
        </p:grpSpPr>
        <p:cxnSp>
          <p:nvCxnSpPr>
            <p:cNvPr id="44" name="直接连接符 43"/>
            <p:cNvCxnSpPr/>
            <p:nvPr/>
          </p:nvCxnSpPr>
          <p:spPr>
            <a:xfrm>
              <a:off x="12241" y="7962"/>
              <a:ext cx="23" cy="1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12114" y="9538"/>
              <a:ext cx="350" cy="4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12074" y="7968"/>
              <a:ext cx="340" cy="1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 rot="5400000">
              <a:off x="11573" y="8765"/>
              <a:ext cx="176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500-1000nm</a:t>
              </a:r>
              <a:endParaRPr lang="en-US" altLang="zh-CN" sz="1000"/>
            </a:p>
          </p:txBody>
        </p:sp>
      </p:grp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v2-f276403ae7320d69f6b0fb42d9bfaec6_1440w"/>
          <p:cNvPicPr>
            <a:picLocks noChangeAspect="1"/>
          </p:cNvPicPr>
          <p:nvPr>
            <p:ph idx="1"/>
          </p:nvPr>
        </p:nvPicPr>
        <p:blipFill>
          <a:blip r:embed="rId1"/>
          <a:srcRect t="45722" r="50000" b="12026"/>
          <a:stretch>
            <a:fillRect/>
          </a:stretch>
        </p:blipFill>
        <p:spPr>
          <a:xfrm>
            <a:off x="2581275" y="3182620"/>
            <a:ext cx="3507740" cy="2371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36975" y="6055995"/>
            <a:ext cx="4829175" cy="334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1300"/>
              <a:t>Source: </a:t>
            </a:r>
            <a:r>
              <a:rPr lang="en-US" altLang="zh-CN" sz="1300">
                <a:hlinkClick r:id="rId2" action="ppaction://hlinkfile"/>
              </a:rPr>
              <a:t>https://zhuanlan.zhihu.com/p/574574159</a:t>
            </a:r>
            <a:endParaRPr lang="en-US" altLang="zh-CN" sz="1300"/>
          </a:p>
        </p:txBody>
      </p:sp>
      <p:pic>
        <p:nvPicPr>
          <p:cNvPr id="6" name="内容占位符 3" descr="v2-f276403ae7320d69f6b0fb42d9bfaec6_1440w"/>
          <p:cNvPicPr>
            <a:picLocks noChangeAspect="1"/>
          </p:cNvPicPr>
          <p:nvPr/>
        </p:nvPicPr>
        <p:blipFill>
          <a:blip r:embed="rId1"/>
          <a:srcRect b="54278"/>
          <a:stretch>
            <a:fillRect/>
          </a:stretch>
        </p:blipFill>
        <p:spPr>
          <a:xfrm>
            <a:off x="2487295" y="615950"/>
            <a:ext cx="7016115" cy="2566670"/>
          </a:xfrm>
          <a:prstGeom prst="rect">
            <a:avLst/>
          </a:prstGeom>
        </p:spPr>
      </p:pic>
      <p:pic>
        <p:nvPicPr>
          <p:cNvPr id="7" name="内容占位符 3" descr="v2-f276403ae7320d69f6b0fb42d9bfaec6_1440w"/>
          <p:cNvPicPr>
            <a:picLocks noChangeAspect="1"/>
          </p:cNvPicPr>
          <p:nvPr/>
        </p:nvPicPr>
        <p:blipFill>
          <a:blip r:embed="rId1"/>
          <a:srcRect l="1272" t="86901" r="-32" b="2569"/>
          <a:stretch>
            <a:fillRect/>
          </a:stretch>
        </p:blipFill>
        <p:spPr>
          <a:xfrm>
            <a:off x="2671445" y="5392420"/>
            <a:ext cx="6929120" cy="5911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Fabricate Bio-implantable compliant </a:t>
            </a:r>
            <a:r>
              <a:rPr lang="en-US" altLang="zh-CN"/>
              <a:t>electrode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1313815"/>
            <a:ext cx="5259705" cy="54533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1: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rcRect t="15813" b="74651"/>
          <a:stretch>
            <a:fillRect/>
          </a:stretch>
        </p:blipFill>
        <p:spPr>
          <a:xfrm>
            <a:off x="2573655" y="454660"/>
            <a:ext cx="8364855" cy="85915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819785" y="1710690"/>
            <a:ext cx="10413365" cy="4842510"/>
            <a:chOff x="1291" y="2694"/>
            <a:chExt cx="16399" cy="7626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1291" y="2694"/>
              <a:ext cx="0" cy="6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>
              <p:custDataLst>
                <p:tags r:id="rId2"/>
              </p:custDataLst>
            </p:nvPr>
          </p:nvCxnSpPr>
          <p:spPr>
            <a:xfrm>
              <a:off x="7547" y="2694"/>
              <a:ext cx="0" cy="6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2253" y="9740"/>
              <a:ext cx="36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Top view</a:t>
              </a:r>
              <a:endParaRPr lang="en-US" altLang="zh-CN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1069" y="9740"/>
              <a:ext cx="36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Cross-sectional view</a:t>
              </a:r>
              <a:endParaRPr lang="en-US" altLang="zh-CN"/>
            </a:p>
          </p:txBody>
        </p:sp>
        <p:sp>
          <p:nvSpPr>
            <p:cNvPr id="16" name="文本框 15"/>
            <p:cNvSpPr txBox="1"/>
            <p:nvPr>
              <p:custDataLst>
                <p:tags r:id="rId3"/>
              </p:custDataLst>
            </p:nvPr>
          </p:nvSpPr>
          <p:spPr>
            <a:xfrm>
              <a:off x="7817" y="7603"/>
              <a:ext cx="16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B-B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>
              <p:custDataLst>
                <p:tags r:id="rId4"/>
              </p:custDataLst>
            </p:nvPr>
          </p:nvSpPr>
          <p:spPr>
            <a:xfrm>
              <a:off x="7817" y="4153"/>
              <a:ext cx="16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A-A</a:t>
              </a:r>
              <a:endParaRPr lang="en-US" altLang="zh-CN"/>
            </a:p>
          </p:txBody>
        </p:sp>
        <p:sp>
          <p:nvSpPr>
            <p:cNvPr id="18" name="文本框 17"/>
            <p:cNvSpPr txBox="1"/>
            <p:nvPr>
              <p:custDataLst>
                <p:tags r:id="rId5"/>
              </p:custDataLst>
            </p:nvPr>
          </p:nvSpPr>
          <p:spPr>
            <a:xfrm>
              <a:off x="2972" y="5183"/>
              <a:ext cx="25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solidFill>
                    <a:srgbClr val="FF0000"/>
                  </a:solidFill>
                </a:rPr>
                <a:t>dielectric base</a:t>
              </a:r>
              <a:endParaRPr lang="en-US" altLang="zh-CN" sz="12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1200" b="1">
                  <a:solidFill>
                    <a:srgbClr val="FF0000"/>
                  </a:solidFill>
                </a:rPr>
                <a:t>(1st layer)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6"/>
              </p:custDataLst>
            </p:nvPr>
          </p:nvSpPr>
          <p:spPr>
            <a:xfrm>
              <a:off x="9600" y="3966"/>
              <a:ext cx="8090" cy="954"/>
            </a:xfrm>
            <a:prstGeom prst="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>
              <p:custDataLst>
                <p:tags r:id="rId7"/>
              </p:custDataLst>
            </p:nvPr>
          </p:nvSpPr>
          <p:spPr>
            <a:xfrm>
              <a:off x="9600" y="7416"/>
              <a:ext cx="5837" cy="954"/>
            </a:xfrm>
            <a:prstGeom prst="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>
              <p:custDataLst>
                <p:tags r:id="rId8"/>
              </p:custDataLst>
            </p:nvPr>
          </p:nvSpPr>
          <p:spPr>
            <a:xfrm>
              <a:off x="11258" y="4080"/>
              <a:ext cx="25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solidFill>
                    <a:srgbClr val="FF0000"/>
                  </a:solidFill>
                </a:rPr>
                <a:t>dielectric base</a:t>
              </a:r>
              <a:endParaRPr lang="en-US" altLang="zh-CN" sz="12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1200" b="1">
                  <a:solidFill>
                    <a:srgbClr val="FF0000"/>
                  </a:solidFill>
                </a:rPr>
                <a:t>(1st layer)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9"/>
              </p:custDataLst>
            </p:nvPr>
          </p:nvSpPr>
          <p:spPr>
            <a:xfrm>
              <a:off x="11258" y="7531"/>
              <a:ext cx="25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 b="1">
                  <a:solidFill>
                    <a:srgbClr val="FF0000"/>
                  </a:solidFill>
                  <a:sym typeface="+mn-ea"/>
                </a:rPr>
                <a:t>dielectric base</a:t>
              </a:r>
              <a:endParaRPr lang="en-US" altLang="zh-CN" sz="1200" b="1">
                <a:solidFill>
                  <a:srgbClr val="FF0000"/>
                </a:solidFill>
              </a:endParaRPr>
            </a:p>
            <a:p>
              <a:pPr algn="ctr"/>
              <a:r>
                <a:rPr lang="en-US" altLang="zh-CN" sz="1200" b="1">
                  <a:solidFill>
                    <a:srgbClr val="FF0000"/>
                  </a:solidFill>
                  <a:sym typeface="+mn-ea"/>
                </a:rPr>
                <a:t>(1st layer)</a:t>
              </a:r>
              <a:endParaRPr lang="en-US" altLang="zh-CN" sz="1200" b="1">
                <a:solidFill>
                  <a:srgbClr val="FF0000"/>
                </a:solidFill>
                <a:sym typeface="+mn-ea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1602740" y="4200525"/>
                <a:ext cx="213296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>
                    <a:solidFill>
                      <a:srgbClr val="FF0000"/>
                    </a:solidFill>
                  </a:rPr>
                  <a:t>thick: 4-8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2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sz="1200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200">
                    <a:solidFill>
                      <a:srgbClr val="FF0000"/>
                    </a:solidFill>
                  </a:rPr>
                  <a:t>length: 15-25mm</a:t>
                </a:r>
                <a:endParaRPr lang="en-US" altLang="zh-CN" sz="1200">
                  <a:solidFill>
                    <a:srgbClr val="FF0000"/>
                  </a:solidFill>
                </a:endParaRPr>
              </a:p>
              <a:p>
                <a:r>
                  <a:rPr lang="en-US" altLang="zh-CN" sz="1200">
                    <a:solidFill>
                      <a:srgbClr val="FF0000"/>
                    </a:solidFill>
                  </a:rPr>
                  <a:t>width: 5-50</a:t>
                </a:r>
                <a14:m>
                  <m:oMath xmlns:m="http://schemas.openxmlformats.org/officeDocument/2006/math">
                    <m:r>
                      <a:rPr lang="en-US" altLang="zh-CN" sz="12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2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sz="1200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740" y="4200525"/>
                <a:ext cx="2132965" cy="64516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Background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Implantable devices with electrodes - used for recording and stimulating electrical signals in target biological tissue </a:t>
            </a:r>
            <a:endParaRPr lang="en-US" altLang="zh-CN"/>
          </a:p>
          <a:p>
            <a:r>
              <a:rPr lang="en-US" altLang="zh-CN"/>
              <a:t>Electrodes can damage or inflame biological tissue - complicates accurate study, diagnosis, or medical treatment</a:t>
            </a:r>
            <a:endParaRPr lang="en-US" altLang="zh-CN"/>
          </a:p>
          <a:p>
            <a:r>
              <a:rPr lang="en-US" altLang="zh-CN"/>
              <a:t>Immune response and growth of tissue around implantation site degrade long-term viability and stability of implanted electrodes</a:t>
            </a:r>
            <a:endParaRPr lang="en-US" altLang="zh-CN"/>
          </a:p>
          <a:p>
            <a:r>
              <a:rPr lang="en-US" altLang="zh-CN"/>
              <a:t>Conventional electrodes not configured to record/stimulate with precision at desired depths</a:t>
            </a:r>
            <a:endParaRPr lang="en-US" altLang="zh-CN"/>
          </a:p>
          <a:p>
            <a:r>
              <a:rPr lang="en-US" altLang="zh-CN"/>
              <a:t>Conventional electrodes may be prone to break &amp; damage biological tissue due to size or material composition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2: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rcRect l="-84" t="26068" r="84" b="63536"/>
          <a:stretch>
            <a:fillRect/>
          </a:stretch>
        </p:blipFill>
        <p:spPr>
          <a:xfrm>
            <a:off x="2631440" y="377190"/>
            <a:ext cx="8364855" cy="93662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109855" y="6092825"/>
            <a:ext cx="1600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200"/>
              <a:t>dielectric base</a:t>
            </a:r>
            <a:endParaRPr lang="en-US" altLang="zh-CN" sz="1200"/>
          </a:p>
          <a:p>
            <a:pPr algn="ctr"/>
            <a:r>
              <a:rPr lang="en-US" altLang="zh-CN" sz="1200"/>
              <a:t>(1st layer)</a:t>
            </a:r>
            <a:endParaRPr lang="en-US" altLang="zh-CN" sz="1200"/>
          </a:p>
        </p:txBody>
      </p:sp>
      <p:grpSp>
        <p:nvGrpSpPr>
          <p:cNvPr id="176" name="组合 175"/>
          <p:cNvGrpSpPr/>
          <p:nvPr/>
        </p:nvGrpSpPr>
        <p:grpSpPr>
          <a:xfrm>
            <a:off x="640080" y="1172210"/>
            <a:ext cx="10593070" cy="5380990"/>
            <a:chOff x="1008" y="1846"/>
            <a:chExt cx="16682" cy="8474"/>
          </a:xfrm>
        </p:grpSpPr>
        <p:sp>
          <p:nvSpPr>
            <p:cNvPr id="5" name="矩形 4"/>
            <p:cNvSpPr/>
            <p:nvPr/>
          </p:nvSpPr>
          <p:spPr>
            <a:xfrm>
              <a:off x="9600" y="3966"/>
              <a:ext cx="8090" cy="954"/>
            </a:xfrm>
            <a:prstGeom prst="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1291" y="2694"/>
              <a:ext cx="0" cy="6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9" name="矩形 8"/>
            <p:cNvSpPr/>
            <p:nvPr/>
          </p:nvSpPr>
          <p:spPr>
            <a:xfrm>
              <a:off x="9600" y="7416"/>
              <a:ext cx="5837" cy="954"/>
            </a:xfrm>
            <a:prstGeom prst="rect">
              <a:avLst/>
            </a:prstGeom>
            <a:noFill/>
            <a:ln w="28575"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253" y="9740"/>
              <a:ext cx="36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Top view</a:t>
              </a:r>
              <a:endParaRPr lang="en-US" altLang="zh-CN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069" y="9740"/>
              <a:ext cx="363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Cross-sectional view</a:t>
              </a:r>
              <a:endParaRPr lang="en-US" altLang="zh-CN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817" y="7603"/>
              <a:ext cx="16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B-B</a:t>
              </a:r>
              <a:endParaRPr lang="en-US" altLang="zh-CN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258" y="4080"/>
              <a:ext cx="25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/>
                <a:t>dielectric base</a:t>
              </a:r>
              <a:endParaRPr lang="en-US" altLang="zh-CN" sz="1200"/>
            </a:p>
            <a:p>
              <a:pPr algn="ctr"/>
              <a:r>
                <a:rPr lang="en-US" altLang="zh-CN" sz="1200"/>
                <a:t>(1st layer)</a:t>
              </a:r>
              <a:endParaRPr lang="en-US" altLang="zh-CN" sz="120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1258" y="7531"/>
              <a:ext cx="2521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200">
                  <a:sym typeface="+mn-ea"/>
                </a:rPr>
                <a:t>dielectric base</a:t>
              </a:r>
              <a:endParaRPr lang="en-US" altLang="zh-CN" sz="1200"/>
            </a:p>
            <a:p>
              <a:pPr algn="ctr"/>
              <a:r>
                <a:rPr lang="en-US" altLang="zh-CN" sz="1200">
                  <a:sym typeface="+mn-ea"/>
                </a:rPr>
                <a:t>(1st layer)</a:t>
              </a:r>
              <a:endParaRPr lang="en-US" altLang="zh-CN" sz="12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11004" y="6756"/>
              <a:ext cx="710" cy="66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3224" y="6756"/>
              <a:ext cx="710" cy="66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11004" y="3306"/>
              <a:ext cx="710" cy="66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13224" y="3306"/>
              <a:ext cx="710" cy="66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11510" y="2819"/>
              <a:ext cx="398" cy="5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H="1" flipV="1">
              <a:off x="13096" y="2819"/>
              <a:ext cx="398" cy="5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1969" y="2385"/>
              <a:ext cx="112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traces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0544" y="2399"/>
              <a:ext cx="3898" cy="16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0460" y="5922"/>
              <a:ext cx="3898" cy="168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0" name="直接连接符 39"/>
            <p:cNvCxnSpPr/>
            <p:nvPr/>
          </p:nvCxnSpPr>
          <p:spPr>
            <a:xfrm flipV="1">
              <a:off x="11510" y="6244"/>
              <a:ext cx="398" cy="5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H="1" flipV="1">
              <a:off x="13096" y="6244"/>
              <a:ext cx="398" cy="5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11969" y="5929"/>
              <a:ext cx="1127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traces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6054" y="2694"/>
              <a:ext cx="1492" cy="807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585" y="2695"/>
              <a:ext cx="1961" cy="1345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5086" y="2694"/>
              <a:ext cx="2461" cy="2331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4585" y="2694"/>
              <a:ext cx="2963" cy="2870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3965" y="2693"/>
              <a:ext cx="3625" cy="3856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446" y="2692"/>
              <a:ext cx="4101" cy="4396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2774" y="2694"/>
              <a:ext cx="4771" cy="5573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2266" y="2663"/>
              <a:ext cx="5280" cy="6143"/>
            </a:xfrm>
            <a:custGeom>
              <a:avLst/>
              <a:gdLst>
                <a:gd name="connisteX0" fmla="*/ 3651 w 508476"/>
                <a:gd name="connsiteY0" fmla="*/ 0 h 512641"/>
                <a:gd name="connisteX1" fmla="*/ 3651 w 508476"/>
                <a:gd name="connsiteY1" fmla="*/ 88900 h 512641"/>
                <a:gd name="connisteX2" fmla="*/ 3651 w 508476"/>
                <a:gd name="connsiteY2" fmla="*/ 155575 h 512641"/>
                <a:gd name="connisteX3" fmla="*/ 476 w 508476"/>
                <a:gd name="connsiteY3" fmla="*/ 228600 h 512641"/>
                <a:gd name="connisteX4" fmla="*/ 476 w 508476"/>
                <a:gd name="connsiteY4" fmla="*/ 304800 h 512641"/>
                <a:gd name="connisteX5" fmla="*/ 3651 w 508476"/>
                <a:gd name="connsiteY5" fmla="*/ 374650 h 512641"/>
                <a:gd name="connisteX6" fmla="*/ 25876 w 508476"/>
                <a:gd name="connsiteY6" fmla="*/ 444500 h 512641"/>
                <a:gd name="connisteX7" fmla="*/ 92551 w 508476"/>
                <a:gd name="connsiteY7" fmla="*/ 495300 h 512641"/>
                <a:gd name="connisteX8" fmla="*/ 159226 w 508476"/>
                <a:gd name="connsiteY8" fmla="*/ 504825 h 512641"/>
                <a:gd name="connisteX9" fmla="*/ 225901 w 508476"/>
                <a:gd name="connsiteY9" fmla="*/ 511175 h 512641"/>
                <a:gd name="connisteX10" fmla="*/ 295751 w 508476"/>
                <a:gd name="connsiteY10" fmla="*/ 511175 h 512641"/>
                <a:gd name="connisteX11" fmla="*/ 362426 w 508476"/>
                <a:gd name="connsiteY11" fmla="*/ 498475 h 512641"/>
                <a:gd name="connisteX12" fmla="*/ 441801 w 508476"/>
                <a:gd name="connsiteY12" fmla="*/ 492125 h 512641"/>
                <a:gd name="connisteX13" fmla="*/ 508476 w 508476"/>
                <a:gd name="connsiteY13" fmla="*/ 492125 h 512641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508476" h="512641">
                  <a:moveTo>
                    <a:pt x="3651" y="0"/>
                  </a:moveTo>
                  <a:cubicBezTo>
                    <a:pt x="3651" y="16510"/>
                    <a:pt x="3651" y="57785"/>
                    <a:pt x="3651" y="88900"/>
                  </a:cubicBezTo>
                  <a:cubicBezTo>
                    <a:pt x="3651" y="120015"/>
                    <a:pt x="4286" y="127635"/>
                    <a:pt x="3651" y="155575"/>
                  </a:cubicBezTo>
                  <a:cubicBezTo>
                    <a:pt x="3016" y="183515"/>
                    <a:pt x="1111" y="198755"/>
                    <a:pt x="476" y="228600"/>
                  </a:cubicBezTo>
                  <a:cubicBezTo>
                    <a:pt x="-159" y="258445"/>
                    <a:pt x="-159" y="275590"/>
                    <a:pt x="476" y="304800"/>
                  </a:cubicBezTo>
                  <a:cubicBezTo>
                    <a:pt x="1111" y="334010"/>
                    <a:pt x="-1429" y="346710"/>
                    <a:pt x="3651" y="374650"/>
                  </a:cubicBezTo>
                  <a:cubicBezTo>
                    <a:pt x="8731" y="402590"/>
                    <a:pt x="8096" y="420370"/>
                    <a:pt x="25876" y="444500"/>
                  </a:cubicBezTo>
                  <a:cubicBezTo>
                    <a:pt x="43656" y="468630"/>
                    <a:pt x="65881" y="483235"/>
                    <a:pt x="92551" y="495300"/>
                  </a:cubicBezTo>
                  <a:cubicBezTo>
                    <a:pt x="119221" y="507365"/>
                    <a:pt x="132556" y="501650"/>
                    <a:pt x="159226" y="504825"/>
                  </a:cubicBezTo>
                  <a:cubicBezTo>
                    <a:pt x="185896" y="508000"/>
                    <a:pt x="198596" y="509905"/>
                    <a:pt x="225901" y="511175"/>
                  </a:cubicBezTo>
                  <a:cubicBezTo>
                    <a:pt x="253206" y="512445"/>
                    <a:pt x="268446" y="513715"/>
                    <a:pt x="295751" y="511175"/>
                  </a:cubicBezTo>
                  <a:cubicBezTo>
                    <a:pt x="323056" y="508635"/>
                    <a:pt x="333216" y="502285"/>
                    <a:pt x="362426" y="498475"/>
                  </a:cubicBezTo>
                  <a:cubicBezTo>
                    <a:pt x="391636" y="494665"/>
                    <a:pt x="412591" y="493395"/>
                    <a:pt x="441801" y="492125"/>
                  </a:cubicBezTo>
                  <a:cubicBezTo>
                    <a:pt x="471011" y="490855"/>
                    <a:pt x="496411" y="492125"/>
                    <a:pt x="508476" y="492125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1790" y="2340"/>
              <a:ext cx="6170" cy="67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77" name="直接连接符 76"/>
            <p:cNvCxnSpPr/>
            <p:nvPr/>
          </p:nvCxnSpPr>
          <p:spPr>
            <a:xfrm flipV="1">
              <a:off x="2440" y="2280"/>
              <a:ext cx="410" cy="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2614" y="1846"/>
              <a:ext cx="2969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traces (at least 20)</a:t>
              </a:r>
              <a:endParaRPr lang="zh-CN" altLang="en-US" sz="1200" b="1">
                <a:solidFill>
                  <a:srgbClr val="FF0000"/>
                </a:solidFill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 flipH="1" flipV="1">
              <a:off x="3331" y="2280"/>
              <a:ext cx="410" cy="53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80" name="任意多边形 79"/>
            <p:cNvSpPr/>
            <p:nvPr/>
          </p:nvSpPr>
          <p:spPr>
            <a:xfrm>
              <a:off x="1008" y="8700"/>
              <a:ext cx="627" cy="780"/>
            </a:xfrm>
            <a:custGeom>
              <a:avLst/>
              <a:gdLst>
                <a:gd name="connisteX0" fmla="*/ 376116 w 398259"/>
                <a:gd name="connsiteY0" fmla="*/ 0 h 495300"/>
                <a:gd name="connisteX1" fmla="*/ 388816 w 398259"/>
                <a:gd name="connsiteY1" fmla="*/ 69850 h 495300"/>
                <a:gd name="connisteX2" fmla="*/ 395166 w 398259"/>
                <a:gd name="connsiteY2" fmla="*/ 139700 h 495300"/>
                <a:gd name="connisteX3" fmla="*/ 388816 w 398259"/>
                <a:gd name="connsiteY3" fmla="*/ 209550 h 495300"/>
                <a:gd name="connisteX4" fmla="*/ 312616 w 398259"/>
                <a:gd name="connsiteY4" fmla="*/ 241300 h 495300"/>
                <a:gd name="connisteX5" fmla="*/ 230066 w 398259"/>
                <a:gd name="connsiteY5" fmla="*/ 241300 h 495300"/>
                <a:gd name="connisteX6" fmla="*/ 160216 w 398259"/>
                <a:gd name="connsiteY6" fmla="*/ 247650 h 495300"/>
                <a:gd name="connisteX7" fmla="*/ 84016 w 398259"/>
                <a:gd name="connsiteY7" fmla="*/ 247650 h 495300"/>
                <a:gd name="connisteX8" fmla="*/ 14166 w 398259"/>
                <a:gd name="connsiteY8" fmla="*/ 254000 h 495300"/>
                <a:gd name="connisteX9" fmla="*/ 1466 w 398259"/>
                <a:gd name="connsiteY9" fmla="*/ 330200 h 495300"/>
                <a:gd name="connisteX10" fmla="*/ 1466 w 398259"/>
                <a:gd name="connsiteY10" fmla="*/ 406400 h 495300"/>
                <a:gd name="connisteX11" fmla="*/ 7816 w 398259"/>
                <a:gd name="connsiteY11" fmla="*/ 495300 h 4953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</a:cxnLst>
              <a:rect l="l" t="t" r="r" b="b"/>
              <a:pathLst>
                <a:path w="398259" h="495300">
                  <a:moveTo>
                    <a:pt x="376116" y="0"/>
                  </a:moveTo>
                  <a:cubicBezTo>
                    <a:pt x="378656" y="12700"/>
                    <a:pt x="385006" y="41910"/>
                    <a:pt x="388816" y="69850"/>
                  </a:cubicBezTo>
                  <a:cubicBezTo>
                    <a:pt x="392626" y="97790"/>
                    <a:pt x="395166" y="111760"/>
                    <a:pt x="395166" y="139700"/>
                  </a:cubicBezTo>
                  <a:cubicBezTo>
                    <a:pt x="395166" y="167640"/>
                    <a:pt x="405326" y="189230"/>
                    <a:pt x="388816" y="209550"/>
                  </a:cubicBezTo>
                  <a:cubicBezTo>
                    <a:pt x="372306" y="229870"/>
                    <a:pt x="344366" y="234950"/>
                    <a:pt x="312616" y="241300"/>
                  </a:cubicBezTo>
                  <a:cubicBezTo>
                    <a:pt x="280866" y="247650"/>
                    <a:pt x="260546" y="240030"/>
                    <a:pt x="230066" y="241300"/>
                  </a:cubicBezTo>
                  <a:cubicBezTo>
                    <a:pt x="199586" y="242570"/>
                    <a:pt x="189426" y="246380"/>
                    <a:pt x="160216" y="247650"/>
                  </a:cubicBezTo>
                  <a:cubicBezTo>
                    <a:pt x="131006" y="248920"/>
                    <a:pt x="113226" y="246380"/>
                    <a:pt x="84016" y="247650"/>
                  </a:cubicBezTo>
                  <a:cubicBezTo>
                    <a:pt x="54806" y="248920"/>
                    <a:pt x="30676" y="237490"/>
                    <a:pt x="14166" y="254000"/>
                  </a:cubicBezTo>
                  <a:cubicBezTo>
                    <a:pt x="-2344" y="270510"/>
                    <a:pt x="4006" y="299720"/>
                    <a:pt x="1466" y="330200"/>
                  </a:cubicBezTo>
                  <a:cubicBezTo>
                    <a:pt x="-1074" y="360680"/>
                    <a:pt x="196" y="373380"/>
                    <a:pt x="1466" y="406400"/>
                  </a:cubicBezTo>
                  <a:cubicBezTo>
                    <a:pt x="2736" y="439420"/>
                    <a:pt x="6546" y="478790"/>
                    <a:pt x="7816" y="495300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7547" y="2663"/>
              <a:ext cx="0" cy="6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77" name="文本框 176"/>
          <p:cNvSpPr txBox="1"/>
          <p:nvPr>
            <p:custDataLst>
              <p:tags r:id="rId2"/>
            </p:custDataLst>
          </p:nvPr>
        </p:nvSpPr>
        <p:spPr>
          <a:xfrm>
            <a:off x="4963795" y="263715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A-A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3: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rcRect l="-691" t="37380" r="691" b="53084"/>
          <a:stretch>
            <a:fillRect/>
          </a:stretch>
        </p:blipFill>
        <p:spPr>
          <a:xfrm>
            <a:off x="2631440" y="454660"/>
            <a:ext cx="8364855" cy="859155"/>
          </a:xfrm>
          <a:prstGeom prst="rect">
            <a:avLst/>
          </a:prstGeom>
        </p:spPr>
      </p:pic>
      <p:grpSp>
        <p:nvGrpSpPr>
          <p:cNvPr id="70" name="组合 69"/>
          <p:cNvGrpSpPr/>
          <p:nvPr/>
        </p:nvGrpSpPr>
        <p:grpSpPr>
          <a:xfrm>
            <a:off x="270510" y="1172210"/>
            <a:ext cx="12199620" cy="5380990"/>
            <a:chOff x="426" y="1846"/>
            <a:chExt cx="19212" cy="8474"/>
          </a:xfrm>
        </p:grpSpPr>
        <p:grpSp>
          <p:nvGrpSpPr>
            <p:cNvPr id="43" name="组合 42"/>
            <p:cNvGrpSpPr/>
            <p:nvPr/>
          </p:nvGrpSpPr>
          <p:grpSpPr>
            <a:xfrm>
              <a:off x="426" y="1846"/>
              <a:ext cx="19212" cy="8474"/>
              <a:chOff x="426" y="1846"/>
              <a:chExt cx="19212" cy="847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9600" y="3966"/>
                <a:ext cx="8090" cy="954"/>
              </a:xfrm>
              <a:prstGeom prst="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1291" y="2694"/>
                <a:ext cx="0" cy="611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" name="矩形 8"/>
              <p:cNvSpPr/>
              <p:nvPr/>
            </p:nvSpPr>
            <p:spPr>
              <a:xfrm>
                <a:off x="9600" y="7416"/>
                <a:ext cx="5837" cy="954"/>
              </a:xfrm>
              <a:prstGeom prst="rect">
                <a:avLst/>
              </a:prstGeom>
              <a:noFill/>
              <a:ln w="28575"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253" y="9740"/>
                <a:ext cx="363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Top view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1069" y="9740"/>
                <a:ext cx="363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/>
                  <a:t>Cross-sectional view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258" y="4080"/>
                <a:ext cx="252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/>
                  <a:t>dielectric base</a:t>
                </a:r>
                <a:endParaRPr lang="en-US" altLang="zh-CN" sz="1200"/>
              </a:p>
              <a:p>
                <a:pPr algn="ctr"/>
                <a:r>
                  <a:rPr lang="en-US" altLang="zh-CN" sz="1200"/>
                  <a:t>(1st layer)</a:t>
                </a:r>
                <a:endParaRPr lang="en-US" altLang="zh-CN" sz="1200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11258" y="7531"/>
                <a:ext cx="252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>
                    <a:sym typeface="+mn-ea"/>
                  </a:rPr>
                  <a:t>dielectric base</a:t>
                </a:r>
                <a:endParaRPr lang="en-US" altLang="zh-CN" sz="1200"/>
              </a:p>
              <a:p>
                <a:pPr algn="ctr"/>
                <a:r>
                  <a:rPr lang="en-US" altLang="zh-CN" sz="1200">
                    <a:sym typeface="+mn-ea"/>
                  </a:rPr>
                  <a:t>(1st layer)</a:t>
                </a:r>
                <a:endParaRPr lang="en-US" altLang="zh-CN" sz="120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426" y="9595"/>
                <a:ext cx="2013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en-US" altLang="zh-CN" sz="1200"/>
                  <a:t>dielectric base</a:t>
                </a:r>
                <a:endParaRPr lang="en-US" altLang="zh-CN" sz="1200"/>
              </a:p>
              <a:p>
                <a:pPr algn="ctr"/>
                <a:r>
                  <a:rPr lang="en-US" altLang="zh-CN" sz="1200"/>
                  <a:t>(1st layer)</a:t>
                </a:r>
                <a:endParaRPr lang="en-US" altLang="zh-CN" sz="1200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1004" y="6756"/>
                <a:ext cx="710" cy="66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3224" y="6756"/>
                <a:ext cx="710" cy="66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11004" y="3306"/>
                <a:ext cx="710" cy="66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3224" y="3306"/>
                <a:ext cx="710" cy="66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5" name="直接连接符 34"/>
              <p:cNvCxnSpPr/>
              <p:nvPr/>
            </p:nvCxnSpPr>
            <p:spPr>
              <a:xfrm flipV="1">
                <a:off x="11510" y="2819"/>
                <a:ext cx="398" cy="5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/>
              <p:cNvCxnSpPr/>
              <p:nvPr/>
            </p:nvCxnSpPr>
            <p:spPr>
              <a:xfrm flipH="1" flipV="1">
                <a:off x="13096" y="2819"/>
                <a:ext cx="398" cy="5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6" name="文本框 5"/>
              <p:cNvSpPr txBox="1"/>
              <p:nvPr/>
            </p:nvSpPr>
            <p:spPr>
              <a:xfrm>
                <a:off x="11969" y="2385"/>
                <a:ext cx="1127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traces</a:t>
                </a:r>
                <a:endParaRPr lang="en-US" altLang="zh-CN" sz="1200"/>
              </a:p>
            </p:txBody>
          </p:sp>
          <p:cxnSp>
            <p:nvCxnSpPr>
              <p:cNvPr id="40" name="直接连接符 39"/>
              <p:cNvCxnSpPr/>
              <p:nvPr/>
            </p:nvCxnSpPr>
            <p:spPr>
              <a:xfrm flipV="1">
                <a:off x="11510" y="6244"/>
                <a:ext cx="398" cy="5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>
              <a:xfrm flipH="1" flipV="1">
                <a:off x="13096" y="6244"/>
                <a:ext cx="398" cy="512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2" name="文本框 41"/>
              <p:cNvSpPr txBox="1"/>
              <p:nvPr/>
            </p:nvSpPr>
            <p:spPr>
              <a:xfrm>
                <a:off x="11969" y="5929"/>
                <a:ext cx="1127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traces</a:t>
                </a:r>
                <a:endParaRPr lang="en-US" altLang="zh-CN" sz="1200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6054" y="2694"/>
                <a:ext cx="1004" cy="807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5585" y="2695"/>
                <a:ext cx="1474" cy="1345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5" name="任意多边形 54"/>
              <p:cNvSpPr/>
              <p:nvPr/>
            </p:nvSpPr>
            <p:spPr>
              <a:xfrm>
                <a:off x="5086" y="2694"/>
                <a:ext cx="1974" cy="2331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6" name="任意多边形 55"/>
              <p:cNvSpPr/>
              <p:nvPr/>
            </p:nvSpPr>
            <p:spPr>
              <a:xfrm>
                <a:off x="4585" y="2694"/>
                <a:ext cx="2515" cy="2870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7" name="任意多边形 56"/>
              <p:cNvSpPr/>
              <p:nvPr/>
            </p:nvSpPr>
            <p:spPr>
              <a:xfrm>
                <a:off x="3965" y="2693"/>
                <a:ext cx="3213" cy="3856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3446" y="2692"/>
                <a:ext cx="3614" cy="4396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2774" y="2694"/>
                <a:ext cx="4285" cy="5573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2266" y="2663"/>
                <a:ext cx="4794" cy="6143"/>
              </a:xfrm>
              <a:custGeom>
                <a:avLst/>
                <a:gdLst>
                  <a:gd name="connisteX0" fmla="*/ 3651 w 508476"/>
                  <a:gd name="connsiteY0" fmla="*/ 0 h 512641"/>
                  <a:gd name="connisteX1" fmla="*/ 3651 w 508476"/>
                  <a:gd name="connsiteY1" fmla="*/ 88900 h 512641"/>
                  <a:gd name="connisteX2" fmla="*/ 3651 w 508476"/>
                  <a:gd name="connsiteY2" fmla="*/ 155575 h 512641"/>
                  <a:gd name="connisteX3" fmla="*/ 476 w 508476"/>
                  <a:gd name="connsiteY3" fmla="*/ 228600 h 512641"/>
                  <a:gd name="connisteX4" fmla="*/ 476 w 508476"/>
                  <a:gd name="connsiteY4" fmla="*/ 304800 h 512641"/>
                  <a:gd name="connisteX5" fmla="*/ 3651 w 508476"/>
                  <a:gd name="connsiteY5" fmla="*/ 374650 h 512641"/>
                  <a:gd name="connisteX6" fmla="*/ 25876 w 508476"/>
                  <a:gd name="connsiteY6" fmla="*/ 444500 h 512641"/>
                  <a:gd name="connisteX7" fmla="*/ 92551 w 508476"/>
                  <a:gd name="connsiteY7" fmla="*/ 495300 h 512641"/>
                  <a:gd name="connisteX8" fmla="*/ 159226 w 508476"/>
                  <a:gd name="connsiteY8" fmla="*/ 504825 h 512641"/>
                  <a:gd name="connisteX9" fmla="*/ 225901 w 508476"/>
                  <a:gd name="connsiteY9" fmla="*/ 511175 h 512641"/>
                  <a:gd name="connisteX10" fmla="*/ 295751 w 508476"/>
                  <a:gd name="connsiteY10" fmla="*/ 511175 h 512641"/>
                  <a:gd name="connisteX11" fmla="*/ 362426 w 508476"/>
                  <a:gd name="connsiteY11" fmla="*/ 498475 h 512641"/>
                  <a:gd name="connisteX12" fmla="*/ 441801 w 508476"/>
                  <a:gd name="connsiteY12" fmla="*/ 492125 h 512641"/>
                  <a:gd name="connisteX13" fmla="*/ 508476 w 508476"/>
                  <a:gd name="connsiteY13" fmla="*/ 492125 h 512641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  <a:cxn ang="0">
                    <a:pos x="connisteX12" y="connsiteY12"/>
                  </a:cxn>
                  <a:cxn ang="0">
                    <a:pos x="connisteX13" y="connsiteY13"/>
                  </a:cxn>
                </a:cxnLst>
                <a:rect l="l" t="t" r="r" b="b"/>
                <a:pathLst>
                  <a:path w="508476" h="512641">
                    <a:moveTo>
                      <a:pt x="3651" y="0"/>
                    </a:moveTo>
                    <a:cubicBezTo>
                      <a:pt x="3651" y="16510"/>
                      <a:pt x="3651" y="57785"/>
                      <a:pt x="3651" y="88900"/>
                    </a:cubicBezTo>
                    <a:cubicBezTo>
                      <a:pt x="3651" y="120015"/>
                      <a:pt x="4286" y="127635"/>
                      <a:pt x="3651" y="155575"/>
                    </a:cubicBezTo>
                    <a:cubicBezTo>
                      <a:pt x="3016" y="183515"/>
                      <a:pt x="1111" y="198755"/>
                      <a:pt x="476" y="228600"/>
                    </a:cubicBezTo>
                    <a:cubicBezTo>
                      <a:pt x="-159" y="258445"/>
                      <a:pt x="-159" y="275590"/>
                      <a:pt x="476" y="304800"/>
                    </a:cubicBezTo>
                    <a:cubicBezTo>
                      <a:pt x="1111" y="334010"/>
                      <a:pt x="-1429" y="346710"/>
                      <a:pt x="3651" y="374650"/>
                    </a:cubicBezTo>
                    <a:cubicBezTo>
                      <a:pt x="8731" y="402590"/>
                      <a:pt x="8096" y="420370"/>
                      <a:pt x="25876" y="444500"/>
                    </a:cubicBezTo>
                    <a:cubicBezTo>
                      <a:pt x="43656" y="468630"/>
                      <a:pt x="65881" y="483235"/>
                      <a:pt x="92551" y="495300"/>
                    </a:cubicBezTo>
                    <a:cubicBezTo>
                      <a:pt x="119221" y="507365"/>
                      <a:pt x="132556" y="501650"/>
                      <a:pt x="159226" y="504825"/>
                    </a:cubicBezTo>
                    <a:cubicBezTo>
                      <a:pt x="185896" y="508000"/>
                      <a:pt x="198596" y="509905"/>
                      <a:pt x="225901" y="511175"/>
                    </a:cubicBezTo>
                    <a:cubicBezTo>
                      <a:pt x="253206" y="512445"/>
                      <a:pt x="268446" y="513715"/>
                      <a:pt x="295751" y="511175"/>
                    </a:cubicBezTo>
                    <a:cubicBezTo>
                      <a:pt x="323056" y="508635"/>
                      <a:pt x="333216" y="502285"/>
                      <a:pt x="362426" y="498475"/>
                    </a:cubicBezTo>
                    <a:cubicBezTo>
                      <a:pt x="391636" y="494665"/>
                      <a:pt x="412591" y="493395"/>
                      <a:pt x="441801" y="492125"/>
                    </a:cubicBezTo>
                    <a:cubicBezTo>
                      <a:pt x="471011" y="490855"/>
                      <a:pt x="496411" y="492125"/>
                      <a:pt x="508476" y="492125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74" name="直接连接符 73"/>
              <p:cNvCxnSpPr/>
              <p:nvPr/>
            </p:nvCxnSpPr>
            <p:spPr>
              <a:xfrm flipV="1">
                <a:off x="2440" y="2280"/>
                <a:ext cx="410" cy="5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75" name="文本框 74"/>
              <p:cNvSpPr txBox="1"/>
              <p:nvPr/>
            </p:nvSpPr>
            <p:spPr>
              <a:xfrm>
                <a:off x="2614" y="1846"/>
                <a:ext cx="1127" cy="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/>
                  <a:t>traces</a:t>
                </a:r>
                <a:endParaRPr lang="en-US" altLang="zh-CN" sz="1200"/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flipH="1" flipV="1">
                <a:off x="3331" y="2280"/>
                <a:ext cx="410" cy="53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80" name="任意多边形 79"/>
              <p:cNvSpPr/>
              <p:nvPr/>
            </p:nvSpPr>
            <p:spPr>
              <a:xfrm>
                <a:off x="1008" y="8700"/>
                <a:ext cx="627" cy="780"/>
              </a:xfrm>
              <a:custGeom>
                <a:avLst/>
                <a:gdLst>
                  <a:gd name="connisteX0" fmla="*/ 376116 w 398259"/>
                  <a:gd name="connsiteY0" fmla="*/ 0 h 495300"/>
                  <a:gd name="connisteX1" fmla="*/ 388816 w 398259"/>
                  <a:gd name="connsiteY1" fmla="*/ 69850 h 495300"/>
                  <a:gd name="connisteX2" fmla="*/ 395166 w 398259"/>
                  <a:gd name="connsiteY2" fmla="*/ 139700 h 495300"/>
                  <a:gd name="connisteX3" fmla="*/ 388816 w 398259"/>
                  <a:gd name="connsiteY3" fmla="*/ 209550 h 495300"/>
                  <a:gd name="connisteX4" fmla="*/ 312616 w 398259"/>
                  <a:gd name="connsiteY4" fmla="*/ 241300 h 495300"/>
                  <a:gd name="connisteX5" fmla="*/ 230066 w 398259"/>
                  <a:gd name="connsiteY5" fmla="*/ 241300 h 495300"/>
                  <a:gd name="connisteX6" fmla="*/ 160216 w 398259"/>
                  <a:gd name="connsiteY6" fmla="*/ 247650 h 495300"/>
                  <a:gd name="connisteX7" fmla="*/ 84016 w 398259"/>
                  <a:gd name="connsiteY7" fmla="*/ 247650 h 495300"/>
                  <a:gd name="connisteX8" fmla="*/ 14166 w 398259"/>
                  <a:gd name="connsiteY8" fmla="*/ 254000 h 495300"/>
                  <a:gd name="connisteX9" fmla="*/ 1466 w 398259"/>
                  <a:gd name="connsiteY9" fmla="*/ 330200 h 495300"/>
                  <a:gd name="connisteX10" fmla="*/ 1466 w 398259"/>
                  <a:gd name="connsiteY10" fmla="*/ 406400 h 495300"/>
                  <a:gd name="connisteX11" fmla="*/ 7816 w 398259"/>
                  <a:gd name="connsiteY11" fmla="*/ 495300 h 4953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  <a:cxn ang="0">
                    <a:pos x="connisteX10" y="connsiteY10"/>
                  </a:cxn>
                  <a:cxn ang="0">
                    <a:pos x="connisteX11" y="connsiteY11"/>
                  </a:cxn>
                </a:cxnLst>
                <a:rect l="l" t="t" r="r" b="b"/>
                <a:pathLst>
                  <a:path w="398259" h="495300">
                    <a:moveTo>
                      <a:pt x="376116" y="0"/>
                    </a:moveTo>
                    <a:cubicBezTo>
                      <a:pt x="378656" y="12700"/>
                      <a:pt x="385006" y="41910"/>
                      <a:pt x="388816" y="69850"/>
                    </a:cubicBezTo>
                    <a:cubicBezTo>
                      <a:pt x="392626" y="97790"/>
                      <a:pt x="395166" y="111760"/>
                      <a:pt x="395166" y="139700"/>
                    </a:cubicBezTo>
                    <a:cubicBezTo>
                      <a:pt x="395166" y="167640"/>
                      <a:pt x="405326" y="189230"/>
                      <a:pt x="388816" y="209550"/>
                    </a:cubicBezTo>
                    <a:cubicBezTo>
                      <a:pt x="372306" y="229870"/>
                      <a:pt x="344366" y="234950"/>
                      <a:pt x="312616" y="241300"/>
                    </a:cubicBezTo>
                    <a:cubicBezTo>
                      <a:pt x="280866" y="247650"/>
                      <a:pt x="260546" y="240030"/>
                      <a:pt x="230066" y="241300"/>
                    </a:cubicBezTo>
                    <a:cubicBezTo>
                      <a:pt x="199586" y="242570"/>
                      <a:pt x="189426" y="246380"/>
                      <a:pt x="160216" y="247650"/>
                    </a:cubicBezTo>
                    <a:cubicBezTo>
                      <a:pt x="131006" y="248920"/>
                      <a:pt x="113226" y="246380"/>
                      <a:pt x="84016" y="247650"/>
                    </a:cubicBezTo>
                    <a:cubicBezTo>
                      <a:pt x="54806" y="248920"/>
                      <a:pt x="30676" y="237490"/>
                      <a:pt x="14166" y="254000"/>
                    </a:cubicBezTo>
                    <a:cubicBezTo>
                      <a:pt x="-2344" y="270510"/>
                      <a:pt x="4006" y="299720"/>
                      <a:pt x="1466" y="330200"/>
                    </a:cubicBezTo>
                    <a:cubicBezTo>
                      <a:pt x="-1074" y="360680"/>
                      <a:pt x="196" y="373380"/>
                      <a:pt x="1466" y="406400"/>
                    </a:cubicBezTo>
                    <a:cubicBezTo>
                      <a:pt x="2736" y="439420"/>
                      <a:pt x="6546" y="478790"/>
                      <a:pt x="7816" y="4953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14682" y="3306"/>
                <a:ext cx="3019" cy="660"/>
              </a:xfrm>
              <a:prstGeom prst="rect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17190" y="2906"/>
                <a:ext cx="410" cy="564"/>
              </a:xfrm>
              <a:custGeom>
                <a:avLst/>
                <a:gdLst>
                  <a:gd name="connisteX0" fmla="*/ 0 w 260350"/>
                  <a:gd name="connsiteY0" fmla="*/ 358005 h 358005"/>
                  <a:gd name="connisteX1" fmla="*/ 6350 w 260350"/>
                  <a:gd name="connsiteY1" fmla="*/ 269105 h 358005"/>
                  <a:gd name="connisteX2" fmla="*/ 25400 w 260350"/>
                  <a:gd name="connsiteY2" fmla="*/ 167505 h 358005"/>
                  <a:gd name="connisteX3" fmla="*/ 38100 w 260350"/>
                  <a:gd name="connsiteY3" fmla="*/ 91305 h 358005"/>
                  <a:gd name="connisteX4" fmla="*/ 114300 w 260350"/>
                  <a:gd name="connsiteY4" fmla="*/ 27805 h 358005"/>
                  <a:gd name="connisteX5" fmla="*/ 190500 w 260350"/>
                  <a:gd name="connsiteY5" fmla="*/ 2405 h 358005"/>
                  <a:gd name="connisteX6" fmla="*/ 260350 w 260350"/>
                  <a:gd name="connsiteY6" fmla="*/ 2405 h 35800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</a:cxnLst>
                <a:rect l="l" t="t" r="r" b="b"/>
                <a:pathLst>
                  <a:path w="260350" h="358006">
                    <a:moveTo>
                      <a:pt x="0" y="358006"/>
                    </a:moveTo>
                    <a:cubicBezTo>
                      <a:pt x="635" y="342131"/>
                      <a:pt x="1270" y="307206"/>
                      <a:pt x="6350" y="269106"/>
                    </a:cubicBezTo>
                    <a:cubicBezTo>
                      <a:pt x="11430" y="231006"/>
                      <a:pt x="19050" y="203066"/>
                      <a:pt x="25400" y="167506"/>
                    </a:cubicBezTo>
                    <a:cubicBezTo>
                      <a:pt x="31750" y="131946"/>
                      <a:pt x="20320" y="119246"/>
                      <a:pt x="38100" y="91306"/>
                    </a:cubicBezTo>
                    <a:cubicBezTo>
                      <a:pt x="55880" y="63366"/>
                      <a:pt x="83820" y="45586"/>
                      <a:pt x="114300" y="27806"/>
                    </a:cubicBezTo>
                    <a:cubicBezTo>
                      <a:pt x="144780" y="10026"/>
                      <a:pt x="161290" y="7486"/>
                      <a:pt x="190500" y="2406"/>
                    </a:cubicBezTo>
                    <a:cubicBezTo>
                      <a:pt x="219710" y="-2674"/>
                      <a:pt x="247650" y="1771"/>
                      <a:pt x="260350" y="2406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7452" y="2280"/>
                <a:ext cx="2186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</a:rPr>
                  <a:t>contact </a:t>
                </a:r>
                <a:endParaRPr lang="en-US" altLang="zh-CN" sz="1200" b="1">
                  <a:solidFill>
                    <a:srgbClr val="FF0000"/>
                  </a:solidFill>
                </a:endParaRPr>
              </a:p>
              <a:p>
                <a:r>
                  <a:rPr lang="en-US" altLang="zh-CN" sz="1200" b="1">
                    <a:solidFill>
                      <a:srgbClr val="FF0000"/>
                    </a:solidFill>
                    <a:sym typeface="+mn-ea"/>
                  </a:rPr>
                  <a:t>(with working electrode)</a:t>
                </a:r>
                <a:endParaRPr lang="en-US" altLang="zh-CN" sz="1200" b="1">
                  <a:solidFill>
                    <a:srgbClr val="FF0000"/>
                  </a:solidFill>
                </a:endParaRPr>
              </a:p>
              <a:p>
                <a:endParaRPr lang="en-US" altLang="zh-CN" sz="12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7547" y="5564"/>
                <a:ext cx="216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 b="1">
                    <a:solidFill>
                      <a:srgbClr val="FF0000"/>
                    </a:solidFill>
                  </a:rPr>
                  <a:t>contact </a:t>
                </a:r>
                <a:endParaRPr lang="en-US" altLang="zh-CN" sz="1200" b="1">
                  <a:solidFill>
                    <a:srgbClr val="FF0000"/>
                  </a:solidFill>
                </a:endParaRPr>
              </a:p>
              <a:p>
                <a:r>
                  <a:rPr lang="en-US" altLang="zh-CN" sz="1200" b="1">
                    <a:solidFill>
                      <a:srgbClr val="FF0000"/>
                    </a:solidFill>
                  </a:rPr>
                  <a:t>(with working electrode)</a:t>
                </a:r>
                <a:endParaRPr lang="en-US" altLang="zh-CN" sz="1200" b="1">
                  <a:solidFill>
                    <a:srgbClr val="FF0000"/>
                  </a:solidFill>
                </a:endParaRPr>
              </a:p>
              <a:p>
                <a:endParaRPr lang="en-US" altLang="zh-CN" sz="120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7450" y="5103"/>
                <a:ext cx="473" cy="46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29" name="圆角矩形 28"/>
              <p:cNvSpPr/>
              <p:nvPr/>
            </p:nvSpPr>
            <p:spPr>
              <a:xfrm>
                <a:off x="6280" y="2473"/>
                <a:ext cx="3209" cy="6637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14577" y="2280"/>
                <a:ext cx="4622" cy="176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cxnSp>
          <p:nvCxnSpPr>
            <p:cNvPr id="81" name="直接连接符 80"/>
            <p:cNvCxnSpPr/>
            <p:nvPr/>
          </p:nvCxnSpPr>
          <p:spPr>
            <a:xfrm>
              <a:off x="7547" y="2663"/>
              <a:ext cx="0" cy="611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65" name="椭圆 64"/>
            <p:cNvSpPr/>
            <p:nvPr/>
          </p:nvSpPr>
          <p:spPr>
            <a:xfrm>
              <a:off x="6980" y="3292"/>
              <a:ext cx="551" cy="895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6980" y="6363"/>
              <a:ext cx="551" cy="895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6980" y="7882"/>
              <a:ext cx="551" cy="895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6980" y="4669"/>
              <a:ext cx="551" cy="895"/>
            </a:xfrm>
            <a:prstGeom prst="ellipse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71" name="文本框 70"/>
          <p:cNvSpPr txBox="1"/>
          <p:nvPr>
            <p:custDataLst>
              <p:tags r:id="rId2"/>
            </p:custDataLst>
          </p:nvPr>
        </p:nvSpPr>
        <p:spPr>
          <a:xfrm>
            <a:off x="4963795" y="263715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A-A</a:t>
            </a:r>
            <a:endParaRPr lang="en-US" altLang="zh-CN"/>
          </a:p>
        </p:txBody>
      </p:sp>
      <p:sp>
        <p:nvSpPr>
          <p:cNvPr id="77" name="文本框 76"/>
          <p:cNvSpPr txBox="1"/>
          <p:nvPr>
            <p:custDataLst>
              <p:tags r:id="rId3"/>
            </p:custDataLst>
          </p:nvPr>
        </p:nvSpPr>
        <p:spPr>
          <a:xfrm>
            <a:off x="4963795" y="482790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B-B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本框 77"/>
              <p:cNvSpPr txBox="1"/>
              <p:nvPr/>
            </p:nvSpPr>
            <p:spPr>
              <a:xfrm>
                <a:off x="4357370" y="5838825"/>
                <a:ext cx="1438275" cy="714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>
                    <a:solidFill>
                      <a:srgbClr val="FF0000"/>
                    </a:solidFill>
                  </a:rPr>
                  <a:t>- at least 20 contacts</a:t>
                </a:r>
                <a:endParaRPr lang="en-US" altLang="zh-CN" sz="1000">
                  <a:solidFill>
                    <a:srgbClr val="FF0000"/>
                  </a:solidFill>
                </a:endParaRPr>
              </a:p>
              <a:p>
                <a:r>
                  <a:rPr lang="en-US" altLang="zh-CN" sz="1000">
                    <a:solidFill>
                      <a:srgbClr val="FF0000"/>
                    </a:solidFill>
                  </a:rPr>
                  <a:t>- max size ~10</a:t>
                </a:r>
                <a14:m>
                  <m:oMath xmlns:m="http://schemas.openxmlformats.org/officeDocument/2006/math">
                    <m:r>
                      <a:rPr lang="en-US" altLang="zh-CN" sz="10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000" i="1">
                        <a:solidFill>
                          <a:srgbClr val="FF0000"/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sz="1000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000">
                    <a:solidFill>
                      <a:srgbClr val="FF0000"/>
                    </a:solidFill>
                  </a:rPr>
                  <a:t>- area 350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000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altLang="zh-CN" sz="1000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rPr>
                  <a:t>- </a:t>
                </a:r>
                <a:r>
                  <a:rPr lang="en-US" altLang="zh-CN" sz="100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dims </a:t>
                </a:r>
                <a:r>
                  <a:rPr lang="en-US" altLang="zh-CN" sz="1000">
                    <a:solidFill>
                      <a:srgbClr val="FF0000"/>
                    </a:solidFill>
                  </a:rPr>
                  <a:t>(14x24)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000" i="1">
                            <a:solidFill>
                              <a:srgbClr val="FF0000"/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000" i="1">
                  <a:solidFill>
                    <a:srgbClr val="FF0000"/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7370" y="5838825"/>
                <a:ext cx="1438275" cy="7143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直接连接符 81"/>
          <p:cNvCxnSpPr/>
          <p:nvPr/>
        </p:nvCxnSpPr>
        <p:spPr>
          <a:xfrm flipV="1">
            <a:off x="4847590" y="3246120"/>
            <a:ext cx="248920" cy="3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4847590" y="2372360"/>
            <a:ext cx="248920" cy="38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flipH="1">
            <a:off x="4953635" y="2366645"/>
            <a:ext cx="6350" cy="8763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文本框 84"/>
              <p:cNvSpPr txBox="1"/>
              <p:nvPr/>
            </p:nvSpPr>
            <p:spPr>
              <a:xfrm rot="5400000">
                <a:off x="4687570" y="2738755"/>
                <a:ext cx="777240" cy="245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/>
                  <a:t>45-55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endParaRPr lang="en-US" altLang="zh-CN" sz="1000"/>
              </a:p>
            </p:txBody>
          </p:sp>
        </mc:Choice>
        <mc:Fallback>
          <p:sp>
            <p:nvSpPr>
              <p:cNvPr id="85" name="文本框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4687570" y="2738755"/>
                <a:ext cx="777240" cy="245110"/>
              </a:xfrm>
              <a:prstGeom prst="rect">
                <a:avLst/>
              </a:prstGeom>
              <a:blipFill rotWithShape="1">
                <a:blip r:embed="rId5"/>
                <a:stretch>
                  <a:fillRect l="34232" t="-108549" r="34232" b="-1085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6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4: </a:t>
            </a:r>
            <a:endParaRPr lang="en-US" altLang="zh-CN"/>
          </a:p>
        </p:txBody>
      </p:sp>
      <p:pic>
        <p:nvPicPr>
          <p:cNvPr id="98" name="图片 97" descr="截图20240506211315"/>
          <p:cNvPicPr>
            <a:picLocks noChangeAspect="1"/>
          </p:cNvPicPr>
          <p:nvPr/>
        </p:nvPicPr>
        <p:blipFill>
          <a:blip r:embed="rId1"/>
          <a:srcRect l="-259" t="47297" r="259" b="38860"/>
          <a:stretch>
            <a:fillRect/>
          </a:stretch>
        </p:blipFill>
        <p:spPr>
          <a:xfrm>
            <a:off x="2631440" y="243205"/>
            <a:ext cx="7679055" cy="1144905"/>
          </a:xfrm>
          <a:prstGeom prst="rect">
            <a:avLst/>
          </a:prstGeom>
        </p:spPr>
      </p:pic>
      <p:grpSp>
        <p:nvGrpSpPr>
          <p:cNvPr id="105" name="组合 104"/>
          <p:cNvGrpSpPr/>
          <p:nvPr/>
        </p:nvGrpSpPr>
        <p:grpSpPr>
          <a:xfrm>
            <a:off x="270510" y="1172210"/>
            <a:ext cx="11741150" cy="5380990"/>
            <a:chOff x="426" y="1846"/>
            <a:chExt cx="18490" cy="8474"/>
          </a:xfrm>
        </p:grpSpPr>
        <p:grpSp>
          <p:nvGrpSpPr>
            <p:cNvPr id="4" name="组合 3"/>
            <p:cNvGrpSpPr/>
            <p:nvPr/>
          </p:nvGrpSpPr>
          <p:grpSpPr>
            <a:xfrm>
              <a:off x="426" y="1846"/>
              <a:ext cx="18490" cy="8474"/>
              <a:chOff x="426" y="1846"/>
              <a:chExt cx="18490" cy="8474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26" y="1846"/>
                <a:ext cx="18490" cy="8474"/>
                <a:chOff x="426" y="1846"/>
                <a:chExt cx="18490" cy="847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9600" y="3966"/>
                  <a:ext cx="8090" cy="954"/>
                </a:xfrm>
                <a:prstGeom prst="rect">
                  <a:avLst/>
                </a:prstGeom>
                <a:noFill/>
                <a:ln w="28575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13" name="直接连接符 12"/>
                <p:cNvCxnSpPr/>
                <p:nvPr/>
              </p:nvCxnSpPr>
              <p:spPr>
                <a:xfrm>
                  <a:off x="1291" y="2694"/>
                  <a:ext cx="0" cy="611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14" name="矩形 13"/>
                <p:cNvSpPr/>
                <p:nvPr/>
              </p:nvSpPr>
              <p:spPr>
                <a:xfrm>
                  <a:off x="9600" y="7416"/>
                  <a:ext cx="5837" cy="954"/>
                </a:xfrm>
                <a:prstGeom prst="rect">
                  <a:avLst/>
                </a:prstGeom>
                <a:noFill/>
                <a:ln w="28575"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文本框 14"/>
                <p:cNvSpPr txBox="1"/>
                <p:nvPr/>
              </p:nvSpPr>
              <p:spPr>
                <a:xfrm>
                  <a:off x="2253" y="9740"/>
                  <a:ext cx="363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/>
                    <a:t>Top view</a:t>
                  </a:r>
                  <a:endParaRPr lang="en-US" altLang="zh-CN"/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1069" y="9740"/>
                  <a:ext cx="3630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/>
                    <a:t>Cross-sectional view</a:t>
                  </a:r>
                  <a:endParaRPr lang="en-US" altLang="zh-CN"/>
                </a:p>
              </p:txBody>
            </p:sp>
            <p:sp>
              <p:nvSpPr>
                <p:cNvPr id="39" name="文本框 38"/>
                <p:cNvSpPr txBox="1"/>
                <p:nvPr/>
              </p:nvSpPr>
              <p:spPr>
                <a:xfrm>
                  <a:off x="11258" y="4080"/>
                  <a:ext cx="2521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/>
                    <a:t>dielectric base</a:t>
                  </a:r>
                  <a:endParaRPr lang="en-US" altLang="zh-CN" sz="1200"/>
                </a:p>
                <a:p>
                  <a:pPr algn="ctr"/>
                  <a:r>
                    <a:rPr lang="en-US" altLang="zh-CN" sz="1200"/>
                    <a:t>(1st layer)</a:t>
                  </a:r>
                  <a:endParaRPr lang="en-US" altLang="zh-CN" sz="1200"/>
                </a:p>
              </p:txBody>
            </p:sp>
            <p:sp>
              <p:nvSpPr>
                <p:cNvPr id="44" name="文本框 43"/>
                <p:cNvSpPr txBox="1"/>
                <p:nvPr/>
              </p:nvSpPr>
              <p:spPr>
                <a:xfrm>
                  <a:off x="11258" y="7531"/>
                  <a:ext cx="2521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sym typeface="+mn-ea"/>
                    </a:rPr>
                    <a:t>dielectric base</a:t>
                  </a:r>
                  <a:endParaRPr lang="en-US" altLang="zh-CN" sz="1200"/>
                </a:p>
                <a:p>
                  <a:pPr algn="ctr"/>
                  <a:r>
                    <a:rPr lang="en-US" altLang="zh-CN" sz="1200">
                      <a:sym typeface="+mn-ea"/>
                    </a:rPr>
                    <a:t>(1st layer)</a:t>
                  </a:r>
                  <a:endParaRPr lang="en-US" altLang="zh-CN" sz="1200"/>
                </a:p>
              </p:txBody>
            </p:sp>
            <p:sp>
              <p:nvSpPr>
                <p:cNvPr id="45" name="文本框 44"/>
                <p:cNvSpPr txBox="1"/>
                <p:nvPr/>
              </p:nvSpPr>
              <p:spPr>
                <a:xfrm>
                  <a:off x="426" y="9595"/>
                  <a:ext cx="2752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 sz="1200">
                      <a:solidFill>
                        <a:schemeClr val="tx1"/>
                      </a:solidFill>
                      <a:sym typeface="+mn-ea"/>
                    </a:rPr>
                    <a:t>partial dielectric cover (2nd layer)</a:t>
                  </a:r>
                  <a:endParaRPr lang="en-US" altLang="zh-CN" sz="1200">
                    <a:solidFill>
                      <a:schemeClr val="tx1"/>
                    </a:solidFill>
                    <a:sym typeface="+mn-ea"/>
                  </a:endParaRPr>
                </a:p>
              </p:txBody>
            </p:sp>
            <p:sp>
              <p:nvSpPr>
                <p:cNvPr id="46" name="矩形 45"/>
                <p:cNvSpPr/>
                <p:nvPr/>
              </p:nvSpPr>
              <p:spPr>
                <a:xfrm>
                  <a:off x="11004" y="6756"/>
                  <a:ext cx="710" cy="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13224" y="6756"/>
                  <a:ext cx="710" cy="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>
                <a:xfrm>
                  <a:off x="11004" y="3306"/>
                  <a:ext cx="710" cy="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13224" y="3306"/>
                  <a:ext cx="710" cy="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/>
                <p:nvPr/>
              </p:nvCxnSpPr>
              <p:spPr>
                <a:xfrm flipV="1">
                  <a:off x="11510" y="2819"/>
                  <a:ext cx="398" cy="5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13096" y="2819"/>
                  <a:ext cx="398" cy="5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本框 51"/>
                <p:cNvSpPr txBox="1"/>
                <p:nvPr/>
              </p:nvSpPr>
              <p:spPr>
                <a:xfrm>
                  <a:off x="11969" y="2385"/>
                  <a:ext cx="112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traces</a:t>
                  </a:r>
                  <a:endParaRPr lang="en-US" altLang="zh-CN" sz="1200"/>
                </a:p>
              </p:txBody>
            </p:sp>
            <p:cxnSp>
              <p:nvCxnSpPr>
                <p:cNvPr id="61" name="直接连接符 60"/>
                <p:cNvCxnSpPr/>
                <p:nvPr/>
              </p:nvCxnSpPr>
              <p:spPr>
                <a:xfrm flipV="1">
                  <a:off x="11510" y="6244"/>
                  <a:ext cx="398" cy="5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/>
                <p:cNvCxnSpPr/>
                <p:nvPr/>
              </p:nvCxnSpPr>
              <p:spPr>
                <a:xfrm flipH="1" flipV="1">
                  <a:off x="13096" y="6244"/>
                  <a:ext cx="398" cy="512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63" name="文本框 62"/>
                <p:cNvSpPr txBox="1"/>
                <p:nvPr/>
              </p:nvSpPr>
              <p:spPr>
                <a:xfrm>
                  <a:off x="11969" y="5929"/>
                  <a:ext cx="112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traces</a:t>
                  </a:r>
                  <a:endParaRPr lang="en-US" altLang="zh-CN" sz="1200"/>
                </a:p>
              </p:txBody>
            </p:sp>
            <p:sp>
              <p:nvSpPr>
                <p:cNvPr id="64" name="任意多边形 63"/>
                <p:cNvSpPr/>
                <p:nvPr/>
              </p:nvSpPr>
              <p:spPr>
                <a:xfrm>
                  <a:off x="6054" y="2694"/>
                  <a:ext cx="1004" cy="807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7" name="任意多边形 66"/>
                <p:cNvSpPr/>
                <p:nvPr/>
              </p:nvSpPr>
              <p:spPr>
                <a:xfrm>
                  <a:off x="5585" y="2695"/>
                  <a:ext cx="1474" cy="1345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5086" y="2694"/>
                  <a:ext cx="1974" cy="2331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2" name="任意多边形 71"/>
                <p:cNvSpPr/>
                <p:nvPr/>
              </p:nvSpPr>
              <p:spPr>
                <a:xfrm>
                  <a:off x="4585" y="2694"/>
                  <a:ext cx="2515" cy="2870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3" name="任意多边形 72"/>
                <p:cNvSpPr/>
                <p:nvPr/>
              </p:nvSpPr>
              <p:spPr>
                <a:xfrm>
                  <a:off x="3965" y="2693"/>
                  <a:ext cx="3213" cy="3856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6" name="任意多边形 75"/>
                <p:cNvSpPr/>
                <p:nvPr/>
              </p:nvSpPr>
              <p:spPr>
                <a:xfrm>
                  <a:off x="3446" y="2692"/>
                  <a:ext cx="3614" cy="4396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 76"/>
                <p:cNvSpPr/>
                <p:nvPr/>
              </p:nvSpPr>
              <p:spPr>
                <a:xfrm>
                  <a:off x="2774" y="2694"/>
                  <a:ext cx="4285" cy="5573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>
                  <a:off x="2266" y="2663"/>
                  <a:ext cx="4794" cy="6143"/>
                </a:xfrm>
                <a:custGeom>
                  <a:avLst/>
                  <a:gdLst>
                    <a:gd name="connisteX0" fmla="*/ 3651 w 508476"/>
                    <a:gd name="connsiteY0" fmla="*/ 0 h 512641"/>
                    <a:gd name="connisteX1" fmla="*/ 3651 w 508476"/>
                    <a:gd name="connsiteY1" fmla="*/ 88900 h 512641"/>
                    <a:gd name="connisteX2" fmla="*/ 3651 w 508476"/>
                    <a:gd name="connsiteY2" fmla="*/ 155575 h 512641"/>
                    <a:gd name="connisteX3" fmla="*/ 476 w 508476"/>
                    <a:gd name="connsiteY3" fmla="*/ 228600 h 512641"/>
                    <a:gd name="connisteX4" fmla="*/ 476 w 508476"/>
                    <a:gd name="connsiteY4" fmla="*/ 304800 h 512641"/>
                    <a:gd name="connisteX5" fmla="*/ 3651 w 508476"/>
                    <a:gd name="connsiteY5" fmla="*/ 374650 h 512641"/>
                    <a:gd name="connisteX6" fmla="*/ 25876 w 508476"/>
                    <a:gd name="connsiteY6" fmla="*/ 444500 h 512641"/>
                    <a:gd name="connisteX7" fmla="*/ 92551 w 508476"/>
                    <a:gd name="connsiteY7" fmla="*/ 495300 h 512641"/>
                    <a:gd name="connisteX8" fmla="*/ 159226 w 508476"/>
                    <a:gd name="connsiteY8" fmla="*/ 504825 h 512641"/>
                    <a:gd name="connisteX9" fmla="*/ 225901 w 508476"/>
                    <a:gd name="connsiteY9" fmla="*/ 511175 h 512641"/>
                    <a:gd name="connisteX10" fmla="*/ 295751 w 508476"/>
                    <a:gd name="connsiteY10" fmla="*/ 511175 h 512641"/>
                    <a:gd name="connisteX11" fmla="*/ 362426 w 508476"/>
                    <a:gd name="connsiteY11" fmla="*/ 498475 h 512641"/>
                    <a:gd name="connisteX12" fmla="*/ 441801 w 508476"/>
                    <a:gd name="connsiteY12" fmla="*/ 492125 h 512641"/>
                    <a:gd name="connisteX13" fmla="*/ 508476 w 508476"/>
                    <a:gd name="connsiteY13" fmla="*/ 492125 h 512641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  <a:cxn ang="0">
                      <a:pos x="connisteX12" y="connsiteY12"/>
                    </a:cxn>
                    <a:cxn ang="0">
                      <a:pos x="connisteX13" y="connsiteY13"/>
                    </a:cxn>
                  </a:cxnLst>
                  <a:rect l="l" t="t" r="r" b="b"/>
                  <a:pathLst>
                    <a:path w="508476" h="512641">
                      <a:moveTo>
                        <a:pt x="3651" y="0"/>
                      </a:moveTo>
                      <a:cubicBezTo>
                        <a:pt x="3651" y="16510"/>
                        <a:pt x="3651" y="57785"/>
                        <a:pt x="3651" y="88900"/>
                      </a:cubicBezTo>
                      <a:cubicBezTo>
                        <a:pt x="3651" y="120015"/>
                        <a:pt x="4286" y="127635"/>
                        <a:pt x="3651" y="155575"/>
                      </a:cubicBezTo>
                      <a:cubicBezTo>
                        <a:pt x="3016" y="183515"/>
                        <a:pt x="1111" y="198755"/>
                        <a:pt x="476" y="228600"/>
                      </a:cubicBezTo>
                      <a:cubicBezTo>
                        <a:pt x="-159" y="258445"/>
                        <a:pt x="-159" y="275590"/>
                        <a:pt x="476" y="304800"/>
                      </a:cubicBezTo>
                      <a:cubicBezTo>
                        <a:pt x="1111" y="334010"/>
                        <a:pt x="-1429" y="346710"/>
                        <a:pt x="3651" y="374650"/>
                      </a:cubicBezTo>
                      <a:cubicBezTo>
                        <a:pt x="8731" y="402590"/>
                        <a:pt x="8096" y="420370"/>
                        <a:pt x="25876" y="444500"/>
                      </a:cubicBezTo>
                      <a:cubicBezTo>
                        <a:pt x="43656" y="468630"/>
                        <a:pt x="65881" y="483235"/>
                        <a:pt x="92551" y="495300"/>
                      </a:cubicBezTo>
                      <a:cubicBezTo>
                        <a:pt x="119221" y="507365"/>
                        <a:pt x="132556" y="501650"/>
                        <a:pt x="159226" y="504825"/>
                      </a:cubicBezTo>
                      <a:cubicBezTo>
                        <a:pt x="185896" y="508000"/>
                        <a:pt x="198596" y="509905"/>
                        <a:pt x="225901" y="511175"/>
                      </a:cubicBezTo>
                      <a:cubicBezTo>
                        <a:pt x="253206" y="512445"/>
                        <a:pt x="268446" y="513715"/>
                        <a:pt x="295751" y="511175"/>
                      </a:cubicBezTo>
                      <a:cubicBezTo>
                        <a:pt x="323056" y="508635"/>
                        <a:pt x="333216" y="502285"/>
                        <a:pt x="362426" y="498475"/>
                      </a:cubicBezTo>
                      <a:cubicBezTo>
                        <a:pt x="391636" y="494665"/>
                        <a:pt x="412591" y="493395"/>
                        <a:pt x="441801" y="492125"/>
                      </a:cubicBezTo>
                      <a:cubicBezTo>
                        <a:pt x="471011" y="490855"/>
                        <a:pt x="496411" y="492125"/>
                        <a:pt x="508476" y="4921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79" name="直接连接符 78"/>
                <p:cNvCxnSpPr/>
                <p:nvPr/>
              </p:nvCxnSpPr>
              <p:spPr>
                <a:xfrm flipV="1">
                  <a:off x="2440" y="2280"/>
                  <a:ext cx="410" cy="53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2" name="文本框 81"/>
                <p:cNvSpPr txBox="1"/>
                <p:nvPr/>
              </p:nvSpPr>
              <p:spPr>
                <a:xfrm>
                  <a:off x="2614" y="1846"/>
                  <a:ext cx="1127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/>
                    <a:t>traces</a:t>
                  </a:r>
                  <a:endParaRPr lang="en-US" altLang="zh-CN" sz="1200"/>
                </a:p>
              </p:txBody>
            </p:sp>
            <p:cxnSp>
              <p:nvCxnSpPr>
                <p:cNvPr id="83" name="直接连接符 82"/>
                <p:cNvCxnSpPr/>
                <p:nvPr/>
              </p:nvCxnSpPr>
              <p:spPr>
                <a:xfrm flipH="1" flipV="1">
                  <a:off x="3331" y="2280"/>
                  <a:ext cx="410" cy="539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84" name="任意多边形 83"/>
                <p:cNvSpPr/>
                <p:nvPr/>
              </p:nvSpPr>
              <p:spPr>
                <a:xfrm>
                  <a:off x="1008" y="8700"/>
                  <a:ext cx="627" cy="780"/>
                </a:xfrm>
                <a:custGeom>
                  <a:avLst/>
                  <a:gdLst>
                    <a:gd name="connisteX0" fmla="*/ 376116 w 398259"/>
                    <a:gd name="connsiteY0" fmla="*/ 0 h 495300"/>
                    <a:gd name="connisteX1" fmla="*/ 388816 w 398259"/>
                    <a:gd name="connsiteY1" fmla="*/ 69850 h 495300"/>
                    <a:gd name="connisteX2" fmla="*/ 395166 w 398259"/>
                    <a:gd name="connsiteY2" fmla="*/ 139700 h 495300"/>
                    <a:gd name="connisteX3" fmla="*/ 388816 w 398259"/>
                    <a:gd name="connsiteY3" fmla="*/ 209550 h 495300"/>
                    <a:gd name="connisteX4" fmla="*/ 312616 w 398259"/>
                    <a:gd name="connsiteY4" fmla="*/ 241300 h 495300"/>
                    <a:gd name="connisteX5" fmla="*/ 230066 w 398259"/>
                    <a:gd name="connsiteY5" fmla="*/ 241300 h 495300"/>
                    <a:gd name="connisteX6" fmla="*/ 160216 w 398259"/>
                    <a:gd name="connsiteY6" fmla="*/ 247650 h 495300"/>
                    <a:gd name="connisteX7" fmla="*/ 84016 w 398259"/>
                    <a:gd name="connsiteY7" fmla="*/ 247650 h 495300"/>
                    <a:gd name="connisteX8" fmla="*/ 14166 w 398259"/>
                    <a:gd name="connsiteY8" fmla="*/ 254000 h 495300"/>
                    <a:gd name="connisteX9" fmla="*/ 1466 w 398259"/>
                    <a:gd name="connsiteY9" fmla="*/ 330200 h 495300"/>
                    <a:gd name="connisteX10" fmla="*/ 1466 w 398259"/>
                    <a:gd name="connsiteY10" fmla="*/ 406400 h 495300"/>
                    <a:gd name="connisteX11" fmla="*/ 7816 w 398259"/>
                    <a:gd name="connsiteY11" fmla="*/ 495300 h 495300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  <a:cxn ang="0">
                      <a:pos x="connisteX7" y="connsiteY7"/>
                    </a:cxn>
                    <a:cxn ang="0">
                      <a:pos x="connisteX8" y="connsiteY8"/>
                    </a:cxn>
                    <a:cxn ang="0">
                      <a:pos x="connisteX9" y="connsiteY9"/>
                    </a:cxn>
                    <a:cxn ang="0">
                      <a:pos x="connisteX10" y="connsiteY10"/>
                    </a:cxn>
                    <a:cxn ang="0">
                      <a:pos x="connisteX11" y="connsiteY11"/>
                    </a:cxn>
                  </a:cxnLst>
                  <a:rect l="l" t="t" r="r" b="b"/>
                  <a:pathLst>
                    <a:path w="398259" h="495300">
                      <a:moveTo>
                        <a:pt x="376116" y="0"/>
                      </a:moveTo>
                      <a:cubicBezTo>
                        <a:pt x="378656" y="12700"/>
                        <a:pt x="385006" y="41910"/>
                        <a:pt x="388816" y="69850"/>
                      </a:cubicBezTo>
                      <a:cubicBezTo>
                        <a:pt x="392626" y="97790"/>
                        <a:pt x="395166" y="111760"/>
                        <a:pt x="395166" y="139700"/>
                      </a:cubicBezTo>
                      <a:cubicBezTo>
                        <a:pt x="395166" y="167640"/>
                        <a:pt x="405326" y="189230"/>
                        <a:pt x="388816" y="209550"/>
                      </a:cubicBezTo>
                      <a:cubicBezTo>
                        <a:pt x="372306" y="229870"/>
                        <a:pt x="344366" y="234950"/>
                        <a:pt x="312616" y="241300"/>
                      </a:cubicBezTo>
                      <a:cubicBezTo>
                        <a:pt x="280866" y="247650"/>
                        <a:pt x="260546" y="240030"/>
                        <a:pt x="230066" y="241300"/>
                      </a:cubicBezTo>
                      <a:cubicBezTo>
                        <a:pt x="199586" y="242570"/>
                        <a:pt x="189426" y="246380"/>
                        <a:pt x="160216" y="247650"/>
                      </a:cubicBezTo>
                      <a:cubicBezTo>
                        <a:pt x="131006" y="248920"/>
                        <a:pt x="113226" y="246380"/>
                        <a:pt x="84016" y="247650"/>
                      </a:cubicBezTo>
                      <a:cubicBezTo>
                        <a:pt x="54806" y="248920"/>
                        <a:pt x="30676" y="237490"/>
                        <a:pt x="14166" y="254000"/>
                      </a:cubicBezTo>
                      <a:cubicBezTo>
                        <a:pt x="-2344" y="270510"/>
                        <a:pt x="4006" y="299720"/>
                        <a:pt x="1466" y="330200"/>
                      </a:cubicBezTo>
                      <a:cubicBezTo>
                        <a:pt x="-1074" y="360680"/>
                        <a:pt x="196" y="373380"/>
                        <a:pt x="1466" y="406400"/>
                      </a:cubicBezTo>
                      <a:cubicBezTo>
                        <a:pt x="2736" y="439420"/>
                        <a:pt x="6546" y="478790"/>
                        <a:pt x="7816" y="49530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5" name="矩形 84"/>
                <p:cNvSpPr/>
                <p:nvPr/>
              </p:nvSpPr>
              <p:spPr>
                <a:xfrm>
                  <a:off x="14682" y="3306"/>
                  <a:ext cx="3019" cy="66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6" name="任意多边形 85"/>
                <p:cNvSpPr/>
                <p:nvPr/>
              </p:nvSpPr>
              <p:spPr>
                <a:xfrm>
                  <a:off x="17190" y="2906"/>
                  <a:ext cx="410" cy="564"/>
                </a:xfrm>
                <a:custGeom>
                  <a:avLst/>
                  <a:gdLst>
                    <a:gd name="connisteX0" fmla="*/ 0 w 260350"/>
                    <a:gd name="connsiteY0" fmla="*/ 358005 h 358005"/>
                    <a:gd name="connisteX1" fmla="*/ 6350 w 260350"/>
                    <a:gd name="connsiteY1" fmla="*/ 269105 h 358005"/>
                    <a:gd name="connisteX2" fmla="*/ 25400 w 260350"/>
                    <a:gd name="connsiteY2" fmla="*/ 167505 h 358005"/>
                    <a:gd name="connisteX3" fmla="*/ 38100 w 260350"/>
                    <a:gd name="connsiteY3" fmla="*/ 91305 h 358005"/>
                    <a:gd name="connisteX4" fmla="*/ 114300 w 260350"/>
                    <a:gd name="connsiteY4" fmla="*/ 27805 h 358005"/>
                    <a:gd name="connisteX5" fmla="*/ 190500 w 260350"/>
                    <a:gd name="connsiteY5" fmla="*/ 2405 h 358005"/>
                    <a:gd name="connisteX6" fmla="*/ 260350 w 260350"/>
                    <a:gd name="connsiteY6" fmla="*/ 2405 h 358005"/>
                  </a:gdLst>
                  <a:ahLst/>
                  <a:cxnLst>
                    <a:cxn ang="0">
                      <a:pos x="connisteX0" y="connsiteY0"/>
                    </a:cxn>
                    <a:cxn ang="0">
                      <a:pos x="connisteX1" y="connsiteY1"/>
                    </a:cxn>
                    <a:cxn ang="0">
                      <a:pos x="connisteX2" y="connsiteY2"/>
                    </a:cxn>
                    <a:cxn ang="0">
                      <a:pos x="connisteX3" y="connsiteY3"/>
                    </a:cxn>
                    <a:cxn ang="0">
                      <a:pos x="connisteX4" y="connsiteY4"/>
                    </a:cxn>
                    <a:cxn ang="0">
                      <a:pos x="connisteX5" y="connsiteY5"/>
                    </a:cxn>
                    <a:cxn ang="0">
                      <a:pos x="connisteX6" y="connsiteY6"/>
                    </a:cxn>
                  </a:cxnLst>
                  <a:rect l="l" t="t" r="r" b="b"/>
                  <a:pathLst>
                    <a:path w="260350" h="358006">
                      <a:moveTo>
                        <a:pt x="0" y="358006"/>
                      </a:moveTo>
                      <a:cubicBezTo>
                        <a:pt x="635" y="342131"/>
                        <a:pt x="1270" y="307206"/>
                        <a:pt x="6350" y="269106"/>
                      </a:cubicBezTo>
                      <a:cubicBezTo>
                        <a:pt x="11430" y="231006"/>
                        <a:pt x="19050" y="203066"/>
                        <a:pt x="25400" y="167506"/>
                      </a:cubicBezTo>
                      <a:cubicBezTo>
                        <a:pt x="31750" y="131946"/>
                        <a:pt x="20320" y="119246"/>
                        <a:pt x="38100" y="91306"/>
                      </a:cubicBezTo>
                      <a:cubicBezTo>
                        <a:pt x="55880" y="63366"/>
                        <a:pt x="83820" y="45586"/>
                        <a:pt x="114300" y="27806"/>
                      </a:cubicBezTo>
                      <a:cubicBezTo>
                        <a:pt x="144780" y="10026"/>
                        <a:pt x="161290" y="7486"/>
                        <a:pt x="190500" y="2406"/>
                      </a:cubicBezTo>
                      <a:cubicBezTo>
                        <a:pt x="219710" y="-2674"/>
                        <a:pt x="247650" y="1771"/>
                        <a:pt x="260350" y="2406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87" name="文本框 86"/>
                <p:cNvSpPr txBox="1"/>
                <p:nvPr/>
              </p:nvSpPr>
              <p:spPr>
                <a:xfrm>
                  <a:off x="17600" y="2472"/>
                  <a:ext cx="1316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solidFill>
                        <a:schemeClr val="tx1"/>
                      </a:solidFill>
                    </a:rPr>
                    <a:t>contact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93" name="直接连接符 92"/>
              <p:cNvCxnSpPr/>
              <p:nvPr/>
            </p:nvCxnSpPr>
            <p:spPr>
              <a:xfrm>
                <a:off x="7256" y="2695"/>
                <a:ext cx="0" cy="611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94" name="椭圆 93"/>
              <p:cNvSpPr/>
              <p:nvPr/>
            </p:nvSpPr>
            <p:spPr>
              <a:xfrm>
                <a:off x="6980" y="3292"/>
                <a:ext cx="551" cy="89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6980" y="6363"/>
                <a:ext cx="551" cy="89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6980" y="7882"/>
                <a:ext cx="551" cy="89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>
                <a:off x="6980" y="4669"/>
                <a:ext cx="551" cy="895"/>
              </a:xfrm>
              <a:prstGeom prst="ellipse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9" name="同侧圆角矩形 98"/>
            <p:cNvSpPr/>
            <p:nvPr/>
          </p:nvSpPr>
          <p:spPr>
            <a:xfrm>
              <a:off x="9600" y="2376"/>
              <a:ext cx="5837" cy="1590"/>
            </a:xfrm>
            <a:prstGeom prst="round2Same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同侧圆角矩形 99"/>
            <p:cNvSpPr/>
            <p:nvPr/>
          </p:nvSpPr>
          <p:spPr>
            <a:xfrm>
              <a:off x="9600" y="5826"/>
              <a:ext cx="5837" cy="1590"/>
            </a:xfrm>
            <a:prstGeom prst="round2Same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15492" y="1846"/>
              <a:ext cx="27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partial dielectric cover (2nd layer)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15492" y="5505"/>
              <a:ext cx="274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partial dielectric cover (2nd layer)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sp>
          <p:nvSpPr>
            <p:cNvPr id="103" name="任意多边形 102"/>
            <p:cNvSpPr/>
            <p:nvPr/>
          </p:nvSpPr>
          <p:spPr>
            <a:xfrm>
              <a:off x="14798" y="2295"/>
              <a:ext cx="645" cy="495"/>
            </a:xfrm>
            <a:custGeom>
              <a:avLst/>
              <a:gdLst>
                <a:gd name="connisteX0" fmla="*/ 0 w 409575"/>
                <a:gd name="connsiteY0" fmla="*/ 314325 h 314325"/>
                <a:gd name="connisteX1" fmla="*/ 38100 w 409575"/>
                <a:gd name="connsiteY1" fmla="*/ 238125 h 314325"/>
                <a:gd name="connisteX2" fmla="*/ 85725 w 409575"/>
                <a:gd name="connsiteY2" fmla="*/ 171450 h 314325"/>
                <a:gd name="connisteX3" fmla="*/ 133350 w 409575"/>
                <a:gd name="connsiteY3" fmla="*/ 104775 h 314325"/>
                <a:gd name="connisteX4" fmla="*/ 200025 w 409575"/>
                <a:gd name="connsiteY4" fmla="*/ 57150 h 314325"/>
                <a:gd name="connisteX5" fmla="*/ 276225 w 409575"/>
                <a:gd name="connsiteY5" fmla="*/ 47625 h 314325"/>
                <a:gd name="connisteX6" fmla="*/ 342900 w 409575"/>
                <a:gd name="connsiteY6" fmla="*/ 28575 h 314325"/>
                <a:gd name="connisteX7" fmla="*/ 409575 w 409575"/>
                <a:gd name="connsiteY7" fmla="*/ 0 h 3143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09575" h="314325">
                  <a:moveTo>
                    <a:pt x="0" y="314325"/>
                  </a:moveTo>
                  <a:cubicBezTo>
                    <a:pt x="6350" y="300355"/>
                    <a:pt x="20955" y="266700"/>
                    <a:pt x="38100" y="238125"/>
                  </a:cubicBezTo>
                  <a:cubicBezTo>
                    <a:pt x="55245" y="209550"/>
                    <a:pt x="66675" y="198120"/>
                    <a:pt x="85725" y="171450"/>
                  </a:cubicBezTo>
                  <a:cubicBezTo>
                    <a:pt x="104775" y="144780"/>
                    <a:pt x="110490" y="127635"/>
                    <a:pt x="133350" y="104775"/>
                  </a:cubicBezTo>
                  <a:cubicBezTo>
                    <a:pt x="156210" y="81915"/>
                    <a:pt x="171450" y="68580"/>
                    <a:pt x="200025" y="57150"/>
                  </a:cubicBezTo>
                  <a:cubicBezTo>
                    <a:pt x="228600" y="45720"/>
                    <a:pt x="247650" y="53340"/>
                    <a:pt x="276225" y="47625"/>
                  </a:cubicBezTo>
                  <a:cubicBezTo>
                    <a:pt x="304800" y="41910"/>
                    <a:pt x="316230" y="38100"/>
                    <a:pt x="342900" y="28575"/>
                  </a:cubicBezTo>
                  <a:cubicBezTo>
                    <a:pt x="369570" y="19050"/>
                    <a:pt x="397510" y="5080"/>
                    <a:pt x="4095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任意多边形 103"/>
            <p:cNvSpPr/>
            <p:nvPr/>
          </p:nvSpPr>
          <p:spPr>
            <a:xfrm>
              <a:off x="14847" y="5735"/>
              <a:ext cx="645" cy="495"/>
            </a:xfrm>
            <a:custGeom>
              <a:avLst/>
              <a:gdLst>
                <a:gd name="connisteX0" fmla="*/ 0 w 409575"/>
                <a:gd name="connsiteY0" fmla="*/ 314325 h 314325"/>
                <a:gd name="connisteX1" fmla="*/ 38100 w 409575"/>
                <a:gd name="connsiteY1" fmla="*/ 238125 h 314325"/>
                <a:gd name="connisteX2" fmla="*/ 85725 w 409575"/>
                <a:gd name="connsiteY2" fmla="*/ 171450 h 314325"/>
                <a:gd name="connisteX3" fmla="*/ 133350 w 409575"/>
                <a:gd name="connsiteY3" fmla="*/ 104775 h 314325"/>
                <a:gd name="connisteX4" fmla="*/ 200025 w 409575"/>
                <a:gd name="connsiteY4" fmla="*/ 57150 h 314325"/>
                <a:gd name="connisteX5" fmla="*/ 276225 w 409575"/>
                <a:gd name="connsiteY5" fmla="*/ 47625 h 314325"/>
                <a:gd name="connisteX6" fmla="*/ 342900 w 409575"/>
                <a:gd name="connsiteY6" fmla="*/ 28575 h 314325"/>
                <a:gd name="connisteX7" fmla="*/ 409575 w 409575"/>
                <a:gd name="connsiteY7" fmla="*/ 0 h 314325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</a:cxnLst>
              <a:rect l="l" t="t" r="r" b="b"/>
              <a:pathLst>
                <a:path w="409575" h="314325">
                  <a:moveTo>
                    <a:pt x="0" y="314325"/>
                  </a:moveTo>
                  <a:cubicBezTo>
                    <a:pt x="6350" y="300355"/>
                    <a:pt x="20955" y="266700"/>
                    <a:pt x="38100" y="238125"/>
                  </a:cubicBezTo>
                  <a:cubicBezTo>
                    <a:pt x="55245" y="209550"/>
                    <a:pt x="66675" y="198120"/>
                    <a:pt x="85725" y="171450"/>
                  </a:cubicBezTo>
                  <a:cubicBezTo>
                    <a:pt x="104775" y="144780"/>
                    <a:pt x="110490" y="127635"/>
                    <a:pt x="133350" y="104775"/>
                  </a:cubicBezTo>
                  <a:cubicBezTo>
                    <a:pt x="156210" y="81915"/>
                    <a:pt x="171450" y="68580"/>
                    <a:pt x="200025" y="57150"/>
                  </a:cubicBezTo>
                  <a:cubicBezTo>
                    <a:pt x="228600" y="45720"/>
                    <a:pt x="247650" y="53340"/>
                    <a:pt x="276225" y="47625"/>
                  </a:cubicBezTo>
                  <a:cubicBezTo>
                    <a:pt x="304800" y="41910"/>
                    <a:pt x="316230" y="38100"/>
                    <a:pt x="342900" y="28575"/>
                  </a:cubicBezTo>
                  <a:cubicBezTo>
                    <a:pt x="369570" y="19050"/>
                    <a:pt x="397510" y="5080"/>
                    <a:pt x="409575" y="0"/>
                  </a:cubicBezTo>
                </a:path>
              </a:pathLst>
            </a:custGeom>
            <a:noFill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7" name="文本框 106"/>
          <p:cNvSpPr txBox="1"/>
          <p:nvPr>
            <p:custDataLst>
              <p:tags r:id="rId2"/>
            </p:custDataLst>
          </p:nvPr>
        </p:nvSpPr>
        <p:spPr>
          <a:xfrm>
            <a:off x="4963795" y="482790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B-B</a:t>
            </a:r>
            <a:endParaRPr lang="en-US" altLang="zh-CN"/>
          </a:p>
        </p:txBody>
      </p:sp>
      <p:sp>
        <p:nvSpPr>
          <p:cNvPr id="108" name="文本框 107"/>
          <p:cNvSpPr txBox="1"/>
          <p:nvPr>
            <p:custDataLst>
              <p:tags r:id="rId3"/>
            </p:custDataLst>
          </p:nvPr>
        </p:nvSpPr>
        <p:spPr>
          <a:xfrm>
            <a:off x="4963795" y="2637155"/>
            <a:ext cx="1067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A-A</a:t>
            </a:r>
            <a:endParaRPr lang="en-US" altLang="zh-CN"/>
          </a:p>
        </p:txBody>
      </p:sp>
      <p:sp>
        <p:nvSpPr>
          <p:cNvPr id="109" name="文本框 108"/>
          <p:cNvSpPr txBox="1"/>
          <p:nvPr/>
        </p:nvSpPr>
        <p:spPr>
          <a:xfrm>
            <a:off x="4792345" y="3533140"/>
            <a:ext cx="1377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solidFill>
                  <a:schemeClr val="tx1"/>
                </a:solidFill>
              </a:rPr>
              <a:t>contact </a:t>
            </a:r>
            <a:endParaRPr lang="en-US" altLang="zh-CN" sz="1200">
              <a:solidFill>
                <a:schemeClr val="tx1"/>
              </a:solidFill>
            </a:endParaRPr>
          </a:p>
          <a:p>
            <a:r>
              <a:rPr lang="en-US" altLang="zh-CN" sz="1200">
                <a:solidFill>
                  <a:schemeClr val="tx1"/>
                </a:solidFill>
              </a:rPr>
              <a:t>(with working electrode)</a:t>
            </a:r>
            <a:endParaRPr lang="en-US" altLang="zh-CN" sz="1200">
              <a:solidFill>
                <a:schemeClr val="tx1"/>
              </a:solidFill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flipH="1" flipV="1">
            <a:off x="4730750" y="3240405"/>
            <a:ext cx="300355" cy="2927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5: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rcRect l="-1982" t="61569" r="1982" b="26936"/>
          <a:stretch>
            <a:fillRect/>
          </a:stretch>
        </p:blipFill>
        <p:spPr>
          <a:xfrm>
            <a:off x="2598420" y="278130"/>
            <a:ext cx="7900670" cy="894080"/>
          </a:xfrm>
          <a:prstGeom prst="rect">
            <a:avLst/>
          </a:prstGeom>
        </p:spPr>
      </p:pic>
      <p:grpSp>
        <p:nvGrpSpPr>
          <p:cNvPr id="270" name="组合 269"/>
          <p:cNvGrpSpPr/>
          <p:nvPr/>
        </p:nvGrpSpPr>
        <p:grpSpPr>
          <a:xfrm>
            <a:off x="270510" y="1172210"/>
            <a:ext cx="11741150" cy="5380990"/>
            <a:chOff x="426" y="1846"/>
            <a:chExt cx="18490" cy="8474"/>
          </a:xfrm>
        </p:grpSpPr>
        <p:grpSp>
          <p:nvGrpSpPr>
            <p:cNvPr id="209" name="组合 208"/>
            <p:cNvGrpSpPr/>
            <p:nvPr/>
          </p:nvGrpSpPr>
          <p:grpSpPr>
            <a:xfrm>
              <a:off x="426" y="1846"/>
              <a:ext cx="18490" cy="8474"/>
              <a:chOff x="426" y="1846"/>
              <a:chExt cx="18490" cy="8474"/>
            </a:xfrm>
          </p:grpSpPr>
          <p:grpSp>
            <p:nvGrpSpPr>
              <p:cNvPr id="210" name="组合 209"/>
              <p:cNvGrpSpPr/>
              <p:nvPr/>
            </p:nvGrpSpPr>
            <p:grpSpPr>
              <a:xfrm>
                <a:off x="426" y="1846"/>
                <a:ext cx="18490" cy="8474"/>
                <a:chOff x="426" y="1846"/>
                <a:chExt cx="18490" cy="8474"/>
              </a:xfrm>
            </p:grpSpPr>
            <p:grpSp>
              <p:nvGrpSpPr>
                <p:cNvPr id="211" name="组合 210"/>
                <p:cNvGrpSpPr/>
                <p:nvPr/>
              </p:nvGrpSpPr>
              <p:grpSpPr>
                <a:xfrm>
                  <a:off x="426" y="1846"/>
                  <a:ext cx="18490" cy="8474"/>
                  <a:chOff x="426" y="1846"/>
                  <a:chExt cx="18490" cy="8474"/>
                </a:xfrm>
              </p:grpSpPr>
              <p:sp>
                <p:nvSpPr>
                  <p:cNvPr id="212" name="矩形 211"/>
                  <p:cNvSpPr/>
                  <p:nvPr/>
                </p:nvSpPr>
                <p:spPr>
                  <a:xfrm>
                    <a:off x="9600" y="3966"/>
                    <a:ext cx="8090" cy="954"/>
                  </a:xfrm>
                  <a:prstGeom prst="rect">
                    <a:avLst/>
                  </a:prstGeom>
                  <a:noFill/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13" name="直接连接符 212"/>
                  <p:cNvCxnSpPr/>
                  <p:nvPr/>
                </p:nvCxnSpPr>
                <p:spPr>
                  <a:xfrm>
                    <a:off x="1291" y="2694"/>
                    <a:ext cx="0" cy="6114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4" name="矩形 213"/>
                  <p:cNvSpPr/>
                  <p:nvPr/>
                </p:nvSpPr>
                <p:spPr>
                  <a:xfrm>
                    <a:off x="9600" y="7416"/>
                    <a:ext cx="5837" cy="954"/>
                  </a:xfrm>
                  <a:prstGeom prst="rect">
                    <a:avLst/>
                  </a:prstGeom>
                  <a:noFill/>
                  <a:ln w="28575"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15" name="文本框 214"/>
                  <p:cNvSpPr txBox="1"/>
                  <p:nvPr/>
                </p:nvSpPr>
                <p:spPr>
                  <a:xfrm>
                    <a:off x="2253" y="9740"/>
                    <a:ext cx="363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/>
                      <a:t>Top view</a:t>
                    </a:r>
                    <a:endParaRPr lang="en-US" altLang="zh-CN"/>
                  </a:p>
                </p:txBody>
              </p:sp>
              <p:sp>
                <p:nvSpPr>
                  <p:cNvPr id="216" name="文本框 215"/>
                  <p:cNvSpPr txBox="1"/>
                  <p:nvPr/>
                </p:nvSpPr>
                <p:spPr>
                  <a:xfrm>
                    <a:off x="11069" y="9740"/>
                    <a:ext cx="3630" cy="58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/>
                      <a:t>Cross-sectional view</a:t>
                    </a:r>
                    <a:endParaRPr lang="en-US" altLang="zh-CN"/>
                  </a:p>
                </p:txBody>
              </p:sp>
              <p:sp>
                <p:nvSpPr>
                  <p:cNvPr id="219" name="文本框 218"/>
                  <p:cNvSpPr txBox="1"/>
                  <p:nvPr/>
                </p:nvSpPr>
                <p:spPr>
                  <a:xfrm>
                    <a:off x="11258" y="4080"/>
                    <a:ext cx="2521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/>
                      <a:t>dielectric base</a:t>
                    </a:r>
                    <a:endParaRPr lang="en-US" altLang="zh-CN" sz="1200"/>
                  </a:p>
                  <a:p>
                    <a:pPr algn="ctr"/>
                    <a:r>
                      <a:rPr lang="en-US" altLang="zh-CN" sz="1200"/>
                      <a:t>(1st layer)</a:t>
                    </a:r>
                    <a:endParaRPr lang="en-US" altLang="zh-CN" sz="1200"/>
                  </a:p>
                </p:txBody>
              </p:sp>
              <p:sp>
                <p:nvSpPr>
                  <p:cNvPr id="220" name="文本框 219"/>
                  <p:cNvSpPr txBox="1"/>
                  <p:nvPr/>
                </p:nvSpPr>
                <p:spPr>
                  <a:xfrm>
                    <a:off x="11258" y="7531"/>
                    <a:ext cx="2521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>
                        <a:sym typeface="+mn-ea"/>
                      </a:rPr>
                      <a:t>dielectric base</a:t>
                    </a:r>
                    <a:endParaRPr lang="en-US" altLang="zh-CN" sz="1200"/>
                  </a:p>
                  <a:p>
                    <a:pPr algn="ctr"/>
                    <a:r>
                      <a:rPr lang="en-US" altLang="zh-CN" sz="1200">
                        <a:sym typeface="+mn-ea"/>
                      </a:rPr>
                      <a:t>(1st layer)</a:t>
                    </a:r>
                    <a:endParaRPr lang="en-US" altLang="zh-CN" sz="1200"/>
                  </a:p>
                </p:txBody>
              </p:sp>
              <p:sp>
                <p:nvSpPr>
                  <p:cNvPr id="221" name="文本框 220"/>
                  <p:cNvSpPr txBox="1"/>
                  <p:nvPr/>
                </p:nvSpPr>
                <p:spPr>
                  <a:xfrm>
                    <a:off x="426" y="9595"/>
                    <a:ext cx="2013" cy="72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en-US" altLang="zh-CN" sz="1200">
                        <a:sym typeface="+mn-ea"/>
                      </a:rPr>
                      <a:t>partial dielectric cover (2nd layer)</a:t>
                    </a:r>
                    <a:endParaRPr lang="en-US" altLang="zh-CN" sz="1200"/>
                  </a:p>
                </p:txBody>
              </p:sp>
              <p:sp>
                <p:nvSpPr>
                  <p:cNvPr id="222" name="矩形 221"/>
                  <p:cNvSpPr/>
                  <p:nvPr/>
                </p:nvSpPr>
                <p:spPr>
                  <a:xfrm>
                    <a:off x="11004" y="6756"/>
                    <a:ext cx="710" cy="66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3" name="矩形 222"/>
                  <p:cNvSpPr/>
                  <p:nvPr/>
                </p:nvSpPr>
                <p:spPr>
                  <a:xfrm>
                    <a:off x="13224" y="6756"/>
                    <a:ext cx="710" cy="66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4" name="矩形 223"/>
                  <p:cNvSpPr/>
                  <p:nvPr/>
                </p:nvSpPr>
                <p:spPr>
                  <a:xfrm>
                    <a:off x="11004" y="3306"/>
                    <a:ext cx="710" cy="66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25" name="矩形 224"/>
                  <p:cNvSpPr/>
                  <p:nvPr/>
                </p:nvSpPr>
                <p:spPr>
                  <a:xfrm>
                    <a:off x="13224" y="3306"/>
                    <a:ext cx="710" cy="66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26" name="直接连接符 225"/>
                  <p:cNvCxnSpPr/>
                  <p:nvPr/>
                </p:nvCxnSpPr>
                <p:spPr>
                  <a:xfrm flipV="1">
                    <a:off x="11510" y="2819"/>
                    <a:ext cx="398" cy="51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7" name="直接连接符 226"/>
                  <p:cNvCxnSpPr/>
                  <p:nvPr/>
                </p:nvCxnSpPr>
                <p:spPr>
                  <a:xfrm flipH="1" flipV="1">
                    <a:off x="13096" y="2819"/>
                    <a:ext cx="398" cy="51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8" name="文本框 227"/>
                  <p:cNvSpPr txBox="1"/>
                  <p:nvPr/>
                </p:nvSpPr>
                <p:spPr>
                  <a:xfrm>
                    <a:off x="11969" y="2385"/>
                    <a:ext cx="1127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traces</a:t>
                    </a:r>
                    <a:endParaRPr lang="en-US" altLang="zh-CN" sz="1200"/>
                  </a:p>
                </p:txBody>
              </p:sp>
              <p:cxnSp>
                <p:nvCxnSpPr>
                  <p:cNvPr id="229" name="直接连接符 228"/>
                  <p:cNvCxnSpPr/>
                  <p:nvPr/>
                </p:nvCxnSpPr>
                <p:spPr>
                  <a:xfrm flipV="1">
                    <a:off x="11510" y="6244"/>
                    <a:ext cx="398" cy="51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0" name="直接连接符 229"/>
                  <p:cNvCxnSpPr/>
                  <p:nvPr/>
                </p:nvCxnSpPr>
                <p:spPr>
                  <a:xfrm flipH="1" flipV="1">
                    <a:off x="13096" y="6244"/>
                    <a:ext cx="398" cy="512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1" name="文本框 230"/>
                  <p:cNvSpPr txBox="1"/>
                  <p:nvPr/>
                </p:nvSpPr>
                <p:spPr>
                  <a:xfrm>
                    <a:off x="11969" y="5929"/>
                    <a:ext cx="1127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traces</a:t>
                    </a:r>
                    <a:endParaRPr lang="en-US" altLang="zh-CN" sz="1200"/>
                  </a:p>
                </p:txBody>
              </p:sp>
              <p:sp>
                <p:nvSpPr>
                  <p:cNvPr id="232" name="任意多边形 231"/>
                  <p:cNvSpPr/>
                  <p:nvPr/>
                </p:nvSpPr>
                <p:spPr>
                  <a:xfrm>
                    <a:off x="6054" y="2694"/>
                    <a:ext cx="1004" cy="807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3" name="任意多边形 232"/>
                  <p:cNvSpPr/>
                  <p:nvPr/>
                </p:nvSpPr>
                <p:spPr>
                  <a:xfrm>
                    <a:off x="5585" y="2695"/>
                    <a:ext cx="1474" cy="1345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4" name="任意多边形 233"/>
                  <p:cNvSpPr/>
                  <p:nvPr/>
                </p:nvSpPr>
                <p:spPr>
                  <a:xfrm>
                    <a:off x="5086" y="2694"/>
                    <a:ext cx="1974" cy="2331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5" name="任意多边形 234"/>
                  <p:cNvSpPr/>
                  <p:nvPr/>
                </p:nvSpPr>
                <p:spPr>
                  <a:xfrm>
                    <a:off x="4585" y="2694"/>
                    <a:ext cx="2515" cy="2870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6" name="任意多边形 235"/>
                  <p:cNvSpPr/>
                  <p:nvPr/>
                </p:nvSpPr>
                <p:spPr>
                  <a:xfrm>
                    <a:off x="3965" y="2693"/>
                    <a:ext cx="3213" cy="3856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7" name="任意多边形 236"/>
                  <p:cNvSpPr/>
                  <p:nvPr/>
                </p:nvSpPr>
                <p:spPr>
                  <a:xfrm>
                    <a:off x="3446" y="2692"/>
                    <a:ext cx="3614" cy="4396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8" name="任意多边形 237"/>
                  <p:cNvSpPr/>
                  <p:nvPr/>
                </p:nvSpPr>
                <p:spPr>
                  <a:xfrm>
                    <a:off x="2774" y="2694"/>
                    <a:ext cx="4285" cy="5573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39" name="任意多边形 238"/>
                  <p:cNvSpPr/>
                  <p:nvPr/>
                </p:nvSpPr>
                <p:spPr>
                  <a:xfrm>
                    <a:off x="2266" y="2663"/>
                    <a:ext cx="4794" cy="6143"/>
                  </a:xfrm>
                  <a:custGeom>
                    <a:avLst/>
                    <a:gdLst>
                      <a:gd name="connisteX0" fmla="*/ 3651 w 508476"/>
                      <a:gd name="connsiteY0" fmla="*/ 0 h 512641"/>
                      <a:gd name="connisteX1" fmla="*/ 3651 w 508476"/>
                      <a:gd name="connsiteY1" fmla="*/ 88900 h 512641"/>
                      <a:gd name="connisteX2" fmla="*/ 3651 w 508476"/>
                      <a:gd name="connsiteY2" fmla="*/ 155575 h 512641"/>
                      <a:gd name="connisteX3" fmla="*/ 476 w 508476"/>
                      <a:gd name="connsiteY3" fmla="*/ 228600 h 512641"/>
                      <a:gd name="connisteX4" fmla="*/ 476 w 508476"/>
                      <a:gd name="connsiteY4" fmla="*/ 304800 h 512641"/>
                      <a:gd name="connisteX5" fmla="*/ 3651 w 508476"/>
                      <a:gd name="connsiteY5" fmla="*/ 374650 h 512641"/>
                      <a:gd name="connisteX6" fmla="*/ 25876 w 508476"/>
                      <a:gd name="connsiteY6" fmla="*/ 444500 h 512641"/>
                      <a:gd name="connisteX7" fmla="*/ 92551 w 508476"/>
                      <a:gd name="connsiteY7" fmla="*/ 495300 h 512641"/>
                      <a:gd name="connisteX8" fmla="*/ 159226 w 508476"/>
                      <a:gd name="connsiteY8" fmla="*/ 504825 h 512641"/>
                      <a:gd name="connisteX9" fmla="*/ 225901 w 508476"/>
                      <a:gd name="connsiteY9" fmla="*/ 511175 h 512641"/>
                      <a:gd name="connisteX10" fmla="*/ 295751 w 508476"/>
                      <a:gd name="connsiteY10" fmla="*/ 511175 h 512641"/>
                      <a:gd name="connisteX11" fmla="*/ 362426 w 508476"/>
                      <a:gd name="connsiteY11" fmla="*/ 498475 h 512641"/>
                      <a:gd name="connisteX12" fmla="*/ 441801 w 508476"/>
                      <a:gd name="connsiteY12" fmla="*/ 492125 h 512641"/>
                      <a:gd name="connisteX13" fmla="*/ 508476 w 508476"/>
                      <a:gd name="connsiteY13" fmla="*/ 492125 h 512641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  <a:cxn ang="0">
                        <a:pos x="connisteX12" y="connsiteY12"/>
                      </a:cxn>
                      <a:cxn ang="0">
                        <a:pos x="connisteX13" y="connsiteY13"/>
                      </a:cxn>
                    </a:cxnLst>
                    <a:rect l="l" t="t" r="r" b="b"/>
                    <a:pathLst>
                      <a:path w="508476" h="512641">
                        <a:moveTo>
                          <a:pt x="3651" y="0"/>
                        </a:moveTo>
                        <a:cubicBezTo>
                          <a:pt x="3651" y="16510"/>
                          <a:pt x="3651" y="57785"/>
                          <a:pt x="3651" y="88900"/>
                        </a:cubicBezTo>
                        <a:cubicBezTo>
                          <a:pt x="3651" y="120015"/>
                          <a:pt x="4286" y="127635"/>
                          <a:pt x="3651" y="155575"/>
                        </a:cubicBezTo>
                        <a:cubicBezTo>
                          <a:pt x="3016" y="183515"/>
                          <a:pt x="1111" y="198755"/>
                          <a:pt x="476" y="228600"/>
                        </a:cubicBezTo>
                        <a:cubicBezTo>
                          <a:pt x="-159" y="258445"/>
                          <a:pt x="-159" y="275590"/>
                          <a:pt x="476" y="304800"/>
                        </a:cubicBezTo>
                        <a:cubicBezTo>
                          <a:pt x="1111" y="334010"/>
                          <a:pt x="-1429" y="346710"/>
                          <a:pt x="3651" y="374650"/>
                        </a:cubicBezTo>
                        <a:cubicBezTo>
                          <a:pt x="8731" y="402590"/>
                          <a:pt x="8096" y="420370"/>
                          <a:pt x="25876" y="444500"/>
                        </a:cubicBezTo>
                        <a:cubicBezTo>
                          <a:pt x="43656" y="468630"/>
                          <a:pt x="65881" y="483235"/>
                          <a:pt x="92551" y="495300"/>
                        </a:cubicBezTo>
                        <a:cubicBezTo>
                          <a:pt x="119221" y="507365"/>
                          <a:pt x="132556" y="501650"/>
                          <a:pt x="159226" y="504825"/>
                        </a:cubicBezTo>
                        <a:cubicBezTo>
                          <a:pt x="185896" y="508000"/>
                          <a:pt x="198596" y="509905"/>
                          <a:pt x="225901" y="511175"/>
                        </a:cubicBezTo>
                        <a:cubicBezTo>
                          <a:pt x="253206" y="512445"/>
                          <a:pt x="268446" y="513715"/>
                          <a:pt x="295751" y="511175"/>
                        </a:cubicBezTo>
                        <a:cubicBezTo>
                          <a:pt x="323056" y="508635"/>
                          <a:pt x="333216" y="502285"/>
                          <a:pt x="362426" y="498475"/>
                        </a:cubicBezTo>
                        <a:cubicBezTo>
                          <a:pt x="391636" y="494665"/>
                          <a:pt x="412591" y="493395"/>
                          <a:pt x="441801" y="492125"/>
                        </a:cubicBezTo>
                        <a:cubicBezTo>
                          <a:pt x="471011" y="490855"/>
                          <a:pt x="496411" y="492125"/>
                          <a:pt x="508476" y="492125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240" name="直接连接符 239"/>
                  <p:cNvCxnSpPr/>
                  <p:nvPr/>
                </p:nvCxnSpPr>
                <p:spPr>
                  <a:xfrm flipV="1">
                    <a:off x="2440" y="2280"/>
                    <a:ext cx="410" cy="539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1" name="文本框 240"/>
                  <p:cNvSpPr txBox="1"/>
                  <p:nvPr/>
                </p:nvSpPr>
                <p:spPr>
                  <a:xfrm>
                    <a:off x="2614" y="1846"/>
                    <a:ext cx="1127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/>
                      <a:t>traces</a:t>
                    </a:r>
                    <a:endParaRPr lang="en-US" altLang="zh-CN" sz="1200"/>
                  </a:p>
                </p:txBody>
              </p:sp>
              <p:cxnSp>
                <p:nvCxnSpPr>
                  <p:cNvPr id="242" name="直接连接符 241"/>
                  <p:cNvCxnSpPr/>
                  <p:nvPr/>
                </p:nvCxnSpPr>
                <p:spPr>
                  <a:xfrm flipH="1" flipV="1">
                    <a:off x="3331" y="2280"/>
                    <a:ext cx="410" cy="539"/>
                  </a:xfrm>
                  <a:prstGeom prst="line">
                    <a:avLst/>
                  </a:prstGeom>
                </p:spPr>
                <p:style>
                  <a:lnRef idx="2">
                    <a:schemeClr val="accent1"/>
                  </a:lnRef>
                  <a:fillRef idx="0">
                    <a:srgbClr val="FFFFFF"/>
                  </a:fillRef>
                  <a:effectRef idx="0">
                    <a:srgbClr val="FFFFFF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3" name="任意多边形 242"/>
                  <p:cNvSpPr/>
                  <p:nvPr/>
                </p:nvSpPr>
                <p:spPr>
                  <a:xfrm>
                    <a:off x="1008" y="8700"/>
                    <a:ext cx="627" cy="780"/>
                  </a:xfrm>
                  <a:custGeom>
                    <a:avLst/>
                    <a:gdLst>
                      <a:gd name="connisteX0" fmla="*/ 376116 w 398259"/>
                      <a:gd name="connsiteY0" fmla="*/ 0 h 495300"/>
                      <a:gd name="connisteX1" fmla="*/ 388816 w 398259"/>
                      <a:gd name="connsiteY1" fmla="*/ 69850 h 495300"/>
                      <a:gd name="connisteX2" fmla="*/ 395166 w 398259"/>
                      <a:gd name="connsiteY2" fmla="*/ 139700 h 495300"/>
                      <a:gd name="connisteX3" fmla="*/ 388816 w 398259"/>
                      <a:gd name="connsiteY3" fmla="*/ 209550 h 495300"/>
                      <a:gd name="connisteX4" fmla="*/ 312616 w 398259"/>
                      <a:gd name="connsiteY4" fmla="*/ 241300 h 495300"/>
                      <a:gd name="connisteX5" fmla="*/ 230066 w 398259"/>
                      <a:gd name="connsiteY5" fmla="*/ 241300 h 495300"/>
                      <a:gd name="connisteX6" fmla="*/ 160216 w 398259"/>
                      <a:gd name="connsiteY6" fmla="*/ 247650 h 495300"/>
                      <a:gd name="connisteX7" fmla="*/ 84016 w 398259"/>
                      <a:gd name="connsiteY7" fmla="*/ 247650 h 495300"/>
                      <a:gd name="connisteX8" fmla="*/ 14166 w 398259"/>
                      <a:gd name="connsiteY8" fmla="*/ 254000 h 495300"/>
                      <a:gd name="connisteX9" fmla="*/ 1466 w 398259"/>
                      <a:gd name="connsiteY9" fmla="*/ 330200 h 495300"/>
                      <a:gd name="connisteX10" fmla="*/ 1466 w 398259"/>
                      <a:gd name="connsiteY10" fmla="*/ 406400 h 495300"/>
                      <a:gd name="connisteX11" fmla="*/ 7816 w 398259"/>
                      <a:gd name="connsiteY11" fmla="*/ 495300 h 495300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  <a:cxn ang="0">
                        <a:pos x="connisteX8" y="connsiteY8"/>
                      </a:cxn>
                      <a:cxn ang="0">
                        <a:pos x="connisteX9" y="connsiteY9"/>
                      </a:cxn>
                      <a:cxn ang="0">
                        <a:pos x="connisteX10" y="connsiteY10"/>
                      </a:cxn>
                      <a:cxn ang="0">
                        <a:pos x="connisteX11" y="connsiteY11"/>
                      </a:cxn>
                    </a:cxnLst>
                    <a:rect l="l" t="t" r="r" b="b"/>
                    <a:pathLst>
                      <a:path w="398259" h="495300">
                        <a:moveTo>
                          <a:pt x="376116" y="0"/>
                        </a:moveTo>
                        <a:cubicBezTo>
                          <a:pt x="378656" y="12700"/>
                          <a:pt x="385006" y="41910"/>
                          <a:pt x="388816" y="69850"/>
                        </a:cubicBezTo>
                        <a:cubicBezTo>
                          <a:pt x="392626" y="97790"/>
                          <a:pt x="395166" y="111760"/>
                          <a:pt x="395166" y="139700"/>
                        </a:cubicBezTo>
                        <a:cubicBezTo>
                          <a:pt x="395166" y="167640"/>
                          <a:pt x="405326" y="189230"/>
                          <a:pt x="388816" y="209550"/>
                        </a:cubicBezTo>
                        <a:cubicBezTo>
                          <a:pt x="372306" y="229870"/>
                          <a:pt x="344366" y="234950"/>
                          <a:pt x="312616" y="241300"/>
                        </a:cubicBezTo>
                        <a:cubicBezTo>
                          <a:pt x="280866" y="247650"/>
                          <a:pt x="260546" y="240030"/>
                          <a:pt x="230066" y="241300"/>
                        </a:cubicBezTo>
                        <a:cubicBezTo>
                          <a:pt x="199586" y="242570"/>
                          <a:pt x="189426" y="246380"/>
                          <a:pt x="160216" y="247650"/>
                        </a:cubicBezTo>
                        <a:cubicBezTo>
                          <a:pt x="131006" y="248920"/>
                          <a:pt x="113226" y="246380"/>
                          <a:pt x="84016" y="247650"/>
                        </a:cubicBezTo>
                        <a:cubicBezTo>
                          <a:pt x="54806" y="248920"/>
                          <a:pt x="30676" y="237490"/>
                          <a:pt x="14166" y="254000"/>
                        </a:cubicBezTo>
                        <a:cubicBezTo>
                          <a:pt x="-2344" y="270510"/>
                          <a:pt x="4006" y="299720"/>
                          <a:pt x="1466" y="330200"/>
                        </a:cubicBezTo>
                        <a:cubicBezTo>
                          <a:pt x="-1074" y="360680"/>
                          <a:pt x="196" y="373380"/>
                          <a:pt x="1466" y="406400"/>
                        </a:cubicBezTo>
                        <a:cubicBezTo>
                          <a:pt x="2736" y="439420"/>
                          <a:pt x="6546" y="478790"/>
                          <a:pt x="7816" y="49530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4" name="矩形 243"/>
                  <p:cNvSpPr/>
                  <p:nvPr/>
                </p:nvSpPr>
                <p:spPr>
                  <a:xfrm>
                    <a:off x="14682" y="3306"/>
                    <a:ext cx="3019" cy="660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5" name="任意多边形 244"/>
                  <p:cNvSpPr/>
                  <p:nvPr/>
                </p:nvSpPr>
                <p:spPr>
                  <a:xfrm>
                    <a:off x="17190" y="2906"/>
                    <a:ext cx="410" cy="564"/>
                  </a:xfrm>
                  <a:custGeom>
                    <a:avLst/>
                    <a:gdLst>
                      <a:gd name="connisteX0" fmla="*/ 0 w 260350"/>
                      <a:gd name="connsiteY0" fmla="*/ 358005 h 358005"/>
                      <a:gd name="connisteX1" fmla="*/ 6350 w 260350"/>
                      <a:gd name="connsiteY1" fmla="*/ 269105 h 358005"/>
                      <a:gd name="connisteX2" fmla="*/ 25400 w 260350"/>
                      <a:gd name="connsiteY2" fmla="*/ 167505 h 358005"/>
                      <a:gd name="connisteX3" fmla="*/ 38100 w 260350"/>
                      <a:gd name="connsiteY3" fmla="*/ 91305 h 358005"/>
                      <a:gd name="connisteX4" fmla="*/ 114300 w 260350"/>
                      <a:gd name="connsiteY4" fmla="*/ 27805 h 358005"/>
                      <a:gd name="connisteX5" fmla="*/ 190500 w 260350"/>
                      <a:gd name="connsiteY5" fmla="*/ 2405 h 358005"/>
                      <a:gd name="connisteX6" fmla="*/ 260350 w 260350"/>
                      <a:gd name="connsiteY6" fmla="*/ 2405 h 35800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</a:cxnLst>
                    <a:rect l="l" t="t" r="r" b="b"/>
                    <a:pathLst>
                      <a:path w="260350" h="358006">
                        <a:moveTo>
                          <a:pt x="0" y="358006"/>
                        </a:moveTo>
                        <a:cubicBezTo>
                          <a:pt x="635" y="342131"/>
                          <a:pt x="1270" y="307206"/>
                          <a:pt x="6350" y="269106"/>
                        </a:cubicBezTo>
                        <a:cubicBezTo>
                          <a:pt x="11430" y="231006"/>
                          <a:pt x="19050" y="203066"/>
                          <a:pt x="25400" y="167506"/>
                        </a:cubicBezTo>
                        <a:cubicBezTo>
                          <a:pt x="31750" y="131946"/>
                          <a:pt x="20320" y="119246"/>
                          <a:pt x="38100" y="91306"/>
                        </a:cubicBezTo>
                        <a:cubicBezTo>
                          <a:pt x="55880" y="63366"/>
                          <a:pt x="83820" y="45586"/>
                          <a:pt x="114300" y="27806"/>
                        </a:cubicBezTo>
                        <a:cubicBezTo>
                          <a:pt x="144780" y="10026"/>
                          <a:pt x="161290" y="7486"/>
                          <a:pt x="190500" y="2406"/>
                        </a:cubicBezTo>
                        <a:cubicBezTo>
                          <a:pt x="219710" y="-2674"/>
                          <a:pt x="247650" y="1771"/>
                          <a:pt x="260350" y="2406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46" name="文本框 245"/>
                  <p:cNvSpPr txBox="1"/>
                  <p:nvPr/>
                </p:nvSpPr>
                <p:spPr>
                  <a:xfrm>
                    <a:off x="17600" y="2472"/>
                    <a:ext cx="1316" cy="4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solidFill>
                          <a:schemeClr val="tx1"/>
                        </a:solidFill>
                      </a:rPr>
                      <a:t>contact</a:t>
                    </a:r>
                    <a:endParaRPr lang="en-US" altLang="zh-CN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7" name="文本框 246"/>
                  <p:cNvSpPr txBox="1"/>
                  <p:nvPr/>
                </p:nvSpPr>
                <p:spPr>
                  <a:xfrm>
                    <a:off x="8000" y="5301"/>
                    <a:ext cx="1316" cy="130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solidFill>
                          <a:schemeClr val="tx1"/>
                        </a:solidFill>
                      </a:rPr>
                      <a:t>contact</a:t>
                    </a:r>
                    <a:endParaRPr lang="en-US" altLang="zh-CN" sz="1200">
                      <a:solidFill>
                        <a:schemeClr val="tx1"/>
                      </a:solidFill>
                    </a:endParaRPr>
                  </a:p>
                  <a:p>
                    <a:r>
                      <a:rPr lang="en-US" altLang="zh-CN" sz="1200">
                        <a:solidFill>
                          <a:schemeClr val="tx1"/>
                        </a:solidFill>
                      </a:rPr>
                      <a:t>(with working electrode)</a:t>
                    </a:r>
                    <a:endParaRPr lang="en-US" altLang="zh-CN" sz="12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250" name="直接连接符 249"/>
                <p:cNvCxnSpPr/>
                <p:nvPr/>
              </p:nvCxnSpPr>
              <p:spPr>
                <a:xfrm>
                  <a:off x="7256" y="2695"/>
                  <a:ext cx="0" cy="6114"/>
                </a:xfrm>
                <a:prstGeom prst="line">
                  <a:avLst/>
                </a:prstGeom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51" name="椭圆 250"/>
                <p:cNvSpPr/>
                <p:nvPr/>
              </p:nvSpPr>
              <p:spPr>
                <a:xfrm>
                  <a:off x="6980" y="3292"/>
                  <a:ext cx="551" cy="89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2" name="椭圆 251"/>
                <p:cNvSpPr/>
                <p:nvPr/>
              </p:nvSpPr>
              <p:spPr>
                <a:xfrm>
                  <a:off x="6980" y="6363"/>
                  <a:ext cx="551" cy="89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3" name="椭圆 252"/>
                <p:cNvSpPr/>
                <p:nvPr/>
              </p:nvSpPr>
              <p:spPr>
                <a:xfrm>
                  <a:off x="6980" y="7882"/>
                  <a:ext cx="551" cy="89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54" name="椭圆 253"/>
                <p:cNvSpPr/>
                <p:nvPr/>
              </p:nvSpPr>
              <p:spPr>
                <a:xfrm>
                  <a:off x="6980" y="4669"/>
                  <a:ext cx="551" cy="895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55" name="同侧圆角矩形 254"/>
              <p:cNvSpPr/>
              <p:nvPr/>
            </p:nvSpPr>
            <p:spPr>
              <a:xfrm>
                <a:off x="9600" y="2376"/>
                <a:ext cx="5837" cy="1590"/>
              </a:xfrm>
              <a:prstGeom prst="round2Same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6" name="同侧圆角矩形 255"/>
              <p:cNvSpPr/>
              <p:nvPr/>
            </p:nvSpPr>
            <p:spPr>
              <a:xfrm>
                <a:off x="9600" y="5826"/>
                <a:ext cx="5837" cy="1590"/>
              </a:xfrm>
              <a:prstGeom prst="round2SameRect">
                <a:avLst/>
              </a:prstGeom>
              <a:noFill/>
              <a:ln w="28575">
                <a:solidFill>
                  <a:schemeClr val="accent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7" name="文本框 256"/>
              <p:cNvSpPr txBox="1"/>
              <p:nvPr/>
            </p:nvSpPr>
            <p:spPr>
              <a:xfrm>
                <a:off x="15492" y="1846"/>
                <a:ext cx="274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>
                    <a:solidFill>
                      <a:schemeClr val="tx1"/>
                    </a:solidFill>
                  </a:rPr>
                  <a:t>partial dielectric cover (2nd layer)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8" name="文本框 257"/>
              <p:cNvSpPr txBox="1"/>
              <p:nvPr/>
            </p:nvSpPr>
            <p:spPr>
              <a:xfrm>
                <a:off x="15492" y="5505"/>
                <a:ext cx="2740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200">
                    <a:solidFill>
                      <a:schemeClr val="tx1"/>
                    </a:solidFill>
                  </a:rPr>
                  <a:t>partial dielectric cover (2nd layer)</a:t>
                </a:r>
                <a:endParaRPr lang="en-US" altLang="zh-CN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259" name="任意多边形 258"/>
              <p:cNvSpPr/>
              <p:nvPr/>
            </p:nvSpPr>
            <p:spPr>
              <a:xfrm>
                <a:off x="14798" y="2295"/>
                <a:ext cx="645" cy="495"/>
              </a:xfrm>
              <a:custGeom>
                <a:avLst/>
                <a:gdLst>
                  <a:gd name="connisteX0" fmla="*/ 0 w 409575"/>
                  <a:gd name="connsiteY0" fmla="*/ 314325 h 314325"/>
                  <a:gd name="connisteX1" fmla="*/ 38100 w 409575"/>
                  <a:gd name="connsiteY1" fmla="*/ 238125 h 314325"/>
                  <a:gd name="connisteX2" fmla="*/ 85725 w 409575"/>
                  <a:gd name="connsiteY2" fmla="*/ 171450 h 314325"/>
                  <a:gd name="connisteX3" fmla="*/ 133350 w 409575"/>
                  <a:gd name="connsiteY3" fmla="*/ 104775 h 314325"/>
                  <a:gd name="connisteX4" fmla="*/ 200025 w 409575"/>
                  <a:gd name="connsiteY4" fmla="*/ 57150 h 314325"/>
                  <a:gd name="connisteX5" fmla="*/ 276225 w 409575"/>
                  <a:gd name="connsiteY5" fmla="*/ 47625 h 314325"/>
                  <a:gd name="connisteX6" fmla="*/ 342900 w 409575"/>
                  <a:gd name="connsiteY6" fmla="*/ 28575 h 314325"/>
                  <a:gd name="connisteX7" fmla="*/ 409575 w 409575"/>
                  <a:gd name="connsiteY7" fmla="*/ 0 h 3143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409575" h="314325">
                    <a:moveTo>
                      <a:pt x="0" y="314325"/>
                    </a:moveTo>
                    <a:cubicBezTo>
                      <a:pt x="6350" y="300355"/>
                      <a:pt x="20955" y="266700"/>
                      <a:pt x="38100" y="238125"/>
                    </a:cubicBezTo>
                    <a:cubicBezTo>
                      <a:pt x="55245" y="209550"/>
                      <a:pt x="66675" y="198120"/>
                      <a:pt x="85725" y="171450"/>
                    </a:cubicBezTo>
                    <a:cubicBezTo>
                      <a:pt x="104775" y="144780"/>
                      <a:pt x="110490" y="127635"/>
                      <a:pt x="133350" y="104775"/>
                    </a:cubicBezTo>
                    <a:cubicBezTo>
                      <a:pt x="156210" y="81915"/>
                      <a:pt x="171450" y="68580"/>
                      <a:pt x="200025" y="57150"/>
                    </a:cubicBezTo>
                    <a:cubicBezTo>
                      <a:pt x="228600" y="45720"/>
                      <a:pt x="247650" y="53340"/>
                      <a:pt x="276225" y="47625"/>
                    </a:cubicBezTo>
                    <a:cubicBezTo>
                      <a:pt x="304800" y="41910"/>
                      <a:pt x="316230" y="38100"/>
                      <a:pt x="342900" y="28575"/>
                    </a:cubicBezTo>
                    <a:cubicBezTo>
                      <a:pt x="369570" y="19050"/>
                      <a:pt x="397510" y="5080"/>
                      <a:pt x="409575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60" name="任意多边形 259"/>
              <p:cNvSpPr/>
              <p:nvPr/>
            </p:nvSpPr>
            <p:spPr>
              <a:xfrm>
                <a:off x="14847" y="5735"/>
                <a:ext cx="645" cy="495"/>
              </a:xfrm>
              <a:custGeom>
                <a:avLst/>
                <a:gdLst>
                  <a:gd name="connisteX0" fmla="*/ 0 w 409575"/>
                  <a:gd name="connsiteY0" fmla="*/ 314325 h 314325"/>
                  <a:gd name="connisteX1" fmla="*/ 38100 w 409575"/>
                  <a:gd name="connsiteY1" fmla="*/ 238125 h 314325"/>
                  <a:gd name="connisteX2" fmla="*/ 85725 w 409575"/>
                  <a:gd name="connsiteY2" fmla="*/ 171450 h 314325"/>
                  <a:gd name="connisteX3" fmla="*/ 133350 w 409575"/>
                  <a:gd name="connsiteY3" fmla="*/ 104775 h 314325"/>
                  <a:gd name="connisteX4" fmla="*/ 200025 w 409575"/>
                  <a:gd name="connsiteY4" fmla="*/ 57150 h 314325"/>
                  <a:gd name="connisteX5" fmla="*/ 276225 w 409575"/>
                  <a:gd name="connsiteY5" fmla="*/ 47625 h 314325"/>
                  <a:gd name="connisteX6" fmla="*/ 342900 w 409575"/>
                  <a:gd name="connsiteY6" fmla="*/ 28575 h 314325"/>
                  <a:gd name="connisteX7" fmla="*/ 409575 w 409575"/>
                  <a:gd name="connsiteY7" fmla="*/ 0 h 314325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</a:cxnLst>
                <a:rect l="l" t="t" r="r" b="b"/>
                <a:pathLst>
                  <a:path w="409575" h="314325">
                    <a:moveTo>
                      <a:pt x="0" y="314325"/>
                    </a:moveTo>
                    <a:cubicBezTo>
                      <a:pt x="6350" y="300355"/>
                      <a:pt x="20955" y="266700"/>
                      <a:pt x="38100" y="238125"/>
                    </a:cubicBezTo>
                    <a:cubicBezTo>
                      <a:pt x="55245" y="209550"/>
                      <a:pt x="66675" y="198120"/>
                      <a:pt x="85725" y="171450"/>
                    </a:cubicBezTo>
                    <a:cubicBezTo>
                      <a:pt x="104775" y="144780"/>
                      <a:pt x="110490" y="127635"/>
                      <a:pt x="133350" y="104775"/>
                    </a:cubicBezTo>
                    <a:cubicBezTo>
                      <a:pt x="156210" y="81915"/>
                      <a:pt x="171450" y="68580"/>
                      <a:pt x="200025" y="57150"/>
                    </a:cubicBezTo>
                    <a:cubicBezTo>
                      <a:pt x="228600" y="45720"/>
                      <a:pt x="247650" y="53340"/>
                      <a:pt x="276225" y="47625"/>
                    </a:cubicBezTo>
                    <a:cubicBezTo>
                      <a:pt x="304800" y="41910"/>
                      <a:pt x="316230" y="38100"/>
                      <a:pt x="342900" y="28575"/>
                    </a:cubicBezTo>
                    <a:cubicBezTo>
                      <a:pt x="369570" y="19050"/>
                      <a:pt x="397510" y="5080"/>
                      <a:pt x="409575" y="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261" name="椭圆 260"/>
            <p:cNvSpPr/>
            <p:nvPr/>
          </p:nvSpPr>
          <p:spPr>
            <a:xfrm>
              <a:off x="7020" y="3687"/>
              <a:ext cx="470" cy="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7020" y="5064"/>
              <a:ext cx="470" cy="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7020" y="6756"/>
              <a:ext cx="470" cy="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7020" y="8277"/>
              <a:ext cx="470" cy="5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5" name="文本框 264"/>
            <p:cNvSpPr txBox="1"/>
            <p:nvPr>
              <p:custDataLst>
                <p:tags r:id="rId2"/>
              </p:custDataLst>
            </p:nvPr>
          </p:nvSpPr>
          <p:spPr>
            <a:xfrm>
              <a:off x="7817" y="7603"/>
              <a:ext cx="16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B-B</a:t>
              </a:r>
              <a:endParaRPr lang="en-US" altLang="zh-CN"/>
            </a:p>
          </p:txBody>
        </p:sp>
        <p:sp>
          <p:nvSpPr>
            <p:cNvPr id="266" name="文本框 265"/>
            <p:cNvSpPr txBox="1"/>
            <p:nvPr>
              <p:custDataLst>
                <p:tags r:id="rId3"/>
              </p:custDataLst>
            </p:nvPr>
          </p:nvSpPr>
          <p:spPr>
            <a:xfrm>
              <a:off x="7817" y="4153"/>
              <a:ext cx="168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/>
                <a:t>A-A</a:t>
              </a:r>
              <a:endParaRPr lang="en-US" altLang="zh-CN"/>
            </a:p>
          </p:txBody>
        </p:sp>
        <p:cxnSp>
          <p:nvCxnSpPr>
            <p:cNvPr id="267" name="直接连接符 266"/>
            <p:cNvCxnSpPr/>
            <p:nvPr/>
          </p:nvCxnSpPr>
          <p:spPr>
            <a:xfrm flipH="1" flipV="1">
              <a:off x="7490" y="4994"/>
              <a:ext cx="473" cy="46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68" name="文本框 267"/>
            <p:cNvSpPr txBox="1"/>
            <p:nvPr/>
          </p:nvSpPr>
          <p:spPr>
            <a:xfrm>
              <a:off x="7817" y="2906"/>
              <a:ext cx="168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>
                  <a:solidFill>
                    <a:srgbClr val="FF0000"/>
                  </a:solidFill>
                </a:rPr>
                <a:t>reference electrode</a:t>
              </a:r>
              <a:endParaRPr lang="en-US" altLang="zh-CN" sz="1200" b="1">
                <a:solidFill>
                  <a:srgbClr val="FF0000"/>
                </a:solidFill>
              </a:endParaRPr>
            </a:p>
          </p:txBody>
        </p:sp>
        <p:cxnSp>
          <p:nvCxnSpPr>
            <p:cNvPr id="269" name="直接连接符 268"/>
            <p:cNvCxnSpPr>
              <a:stCxn id="268" idx="1"/>
            </p:cNvCxnSpPr>
            <p:nvPr/>
          </p:nvCxnSpPr>
          <p:spPr>
            <a:xfrm flipH="1">
              <a:off x="7344" y="3269"/>
              <a:ext cx="473" cy="5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271" name="文本框 270"/>
          <p:cNvSpPr txBox="1"/>
          <p:nvPr/>
        </p:nvSpPr>
        <p:spPr>
          <a:xfrm>
            <a:off x="9947910" y="278130"/>
            <a:ext cx="1739900" cy="645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Purpose: to reduce noise and increase accuracy</a:t>
            </a:r>
            <a:endParaRPr lang="en-US" altLang="zh-CN" sz="12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301060"/>
            <a:ext cx="10969200" cy="705600"/>
          </a:xfrm>
        </p:spPr>
        <p:txBody>
          <a:bodyPr/>
          <a:p>
            <a:r>
              <a:rPr lang="en-US" altLang="zh-CN"/>
              <a:t>Step 6:</a:t>
            </a:r>
            <a:endParaRPr lang="en-US" altLang="zh-CN"/>
          </a:p>
        </p:txBody>
      </p:sp>
      <p:pic>
        <p:nvPicPr>
          <p:cNvPr id="4" name="图片 3" descr="截图20240506211315"/>
          <p:cNvPicPr>
            <a:picLocks noChangeAspect="1"/>
          </p:cNvPicPr>
          <p:nvPr/>
        </p:nvPicPr>
        <p:blipFill>
          <a:blip r:embed="rId1"/>
          <a:srcRect l="-2156" t="73579" r="2156" b="15842"/>
          <a:stretch>
            <a:fillRect/>
          </a:stretch>
        </p:blipFill>
        <p:spPr>
          <a:xfrm>
            <a:off x="2677795" y="187960"/>
            <a:ext cx="8162925" cy="80391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7310" y="1006475"/>
            <a:ext cx="11474450" cy="5420845"/>
            <a:chOff x="137" y="1641"/>
            <a:chExt cx="18070" cy="8537"/>
          </a:xfrm>
        </p:grpSpPr>
        <p:grpSp>
          <p:nvGrpSpPr>
            <p:cNvPr id="7" name="组合 6"/>
            <p:cNvGrpSpPr/>
            <p:nvPr/>
          </p:nvGrpSpPr>
          <p:grpSpPr>
            <a:xfrm>
              <a:off x="1397" y="1641"/>
              <a:ext cx="16810" cy="8537"/>
              <a:chOff x="164" y="255"/>
              <a:chExt cx="18752" cy="10207"/>
            </a:xfrm>
          </p:grpSpPr>
          <p:grpSp>
            <p:nvGrpSpPr>
              <p:cNvPr id="270" name="组合 269"/>
              <p:cNvGrpSpPr/>
              <p:nvPr/>
            </p:nvGrpSpPr>
            <p:grpSpPr>
              <a:xfrm>
                <a:off x="164" y="1846"/>
                <a:ext cx="18752" cy="8616"/>
                <a:chOff x="164" y="1846"/>
                <a:chExt cx="18752" cy="8616"/>
              </a:xfrm>
            </p:grpSpPr>
            <p:grpSp>
              <p:nvGrpSpPr>
                <p:cNvPr id="209" name="组合 208"/>
                <p:cNvGrpSpPr/>
                <p:nvPr/>
              </p:nvGrpSpPr>
              <p:grpSpPr>
                <a:xfrm>
                  <a:off x="164" y="1846"/>
                  <a:ext cx="18752" cy="8616"/>
                  <a:chOff x="164" y="1846"/>
                  <a:chExt cx="18752" cy="8616"/>
                </a:xfrm>
              </p:grpSpPr>
              <p:grpSp>
                <p:nvGrpSpPr>
                  <p:cNvPr id="210" name="组合 209"/>
                  <p:cNvGrpSpPr/>
                  <p:nvPr/>
                </p:nvGrpSpPr>
                <p:grpSpPr>
                  <a:xfrm>
                    <a:off x="164" y="2047"/>
                    <a:ext cx="18752" cy="8415"/>
                    <a:chOff x="164" y="2047"/>
                    <a:chExt cx="18752" cy="8415"/>
                  </a:xfrm>
                </p:grpSpPr>
                <p:grpSp>
                  <p:nvGrpSpPr>
                    <p:cNvPr id="211" name="组合 210"/>
                    <p:cNvGrpSpPr/>
                    <p:nvPr/>
                  </p:nvGrpSpPr>
                  <p:grpSpPr>
                    <a:xfrm>
                      <a:off x="164" y="2067"/>
                      <a:ext cx="18752" cy="8395"/>
                      <a:chOff x="164" y="2067"/>
                      <a:chExt cx="18752" cy="8395"/>
                    </a:xfrm>
                  </p:grpSpPr>
                  <p:sp>
                    <p:nvSpPr>
                      <p:cNvPr id="212" name="矩形 211"/>
                      <p:cNvSpPr/>
                      <p:nvPr/>
                    </p:nvSpPr>
                    <p:spPr>
                      <a:xfrm>
                        <a:off x="9600" y="3966"/>
                        <a:ext cx="8090" cy="954"/>
                      </a:xfrm>
                      <a:prstGeom prst="rect">
                        <a:avLst/>
                      </a:prstGeom>
                      <a:noFill/>
                      <a:ln w="28575"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13" name="直接连接符 212"/>
                      <p:cNvCxnSpPr/>
                      <p:nvPr/>
                    </p:nvCxnSpPr>
                    <p:spPr>
                      <a:xfrm flipH="1">
                        <a:off x="1291" y="2067"/>
                        <a:ext cx="43" cy="6741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14" name="矩形 213"/>
                      <p:cNvSpPr/>
                      <p:nvPr/>
                    </p:nvSpPr>
                    <p:spPr>
                      <a:xfrm>
                        <a:off x="9600" y="7416"/>
                        <a:ext cx="5837" cy="954"/>
                      </a:xfrm>
                      <a:prstGeom prst="rect">
                        <a:avLst/>
                      </a:prstGeom>
                      <a:noFill/>
                      <a:ln w="28575"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</a:extLst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15" name="文本框 214"/>
                      <p:cNvSpPr txBox="1"/>
                      <p:nvPr/>
                    </p:nvSpPr>
                    <p:spPr>
                      <a:xfrm>
                        <a:off x="2253" y="9740"/>
                        <a:ext cx="3630" cy="6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/>
                          <a:t>Top view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16" name="文本框 215"/>
                      <p:cNvSpPr txBox="1"/>
                      <p:nvPr/>
                    </p:nvSpPr>
                    <p:spPr>
                      <a:xfrm>
                        <a:off x="11069" y="9740"/>
                        <a:ext cx="3630" cy="69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/>
                          <a:t>Cross-sectional view</a:t>
                        </a:r>
                        <a:endParaRPr lang="en-US" altLang="zh-CN"/>
                      </a:p>
                    </p:txBody>
                  </p:sp>
                  <p:sp>
                    <p:nvSpPr>
                      <p:cNvPr id="219" name="文本框 218"/>
                      <p:cNvSpPr txBox="1"/>
                      <p:nvPr/>
                    </p:nvSpPr>
                    <p:spPr>
                      <a:xfrm>
                        <a:off x="11258" y="4080"/>
                        <a:ext cx="2521" cy="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 sz="1200"/>
                          <a:t>dielectric base</a:t>
                        </a:r>
                        <a:endParaRPr lang="en-US" altLang="zh-CN" sz="1200"/>
                      </a:p>
                      <a:p>
                        <a:pPr algn="ctr"/>
                        <a:r>
                          <a:rPr lang="en-US" altLang="zh-CN" sz="1200"/>
                          <a:t>(1st layer)</a:t>
                        </a:r>
                        <a:endParaRPr lang="en-US" altLang="zh-CN" sz="1200"/>
                      </a:p>
                    </p:txBody>
                  </p:sp>
                  <p:sp>
                    <p:nvSpPr>
                      <p:cNvPr id="220" name="文本框 219"/>
                      <p:cNvSpPr txBox="1"/>
                      <p:nvPr/>
                    </p:nvSpPr>
                    <p:spPr>
                      <a:xfrm>
                        <a:off x="11258" y="7531"/>
                        <a:ext cx="2521" cy="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 sz="1200">
                            <a:sym typeface="+mn-ea"/>
                          </a:rPr>
                          <a:t>dielectric base</a:t>
                        </a:r>
                        <a:endParaRPr lang="en-US" altLang="zh-CN" sz="1200"/>
                      </a:p>
                      <a:p>
                        <a:pPr algn="ctr"/>
                        <a:r>
                          <a:rPr lang="en-US" altLang="zh-CN" sz="1200">
                            <a:sym typeface="+mn-ea"/>
                          </a:rPr>
                          <a:t>(1st layer)</a:t>
                        </a:r>
                        <a:endParaRPr lang="en-US" altLang="zh-CN" sz="1200"/>
                      </a:p>
                    </p:txBody>
                  </p:sp>
                  <p:sp>
                    <p:nvSpPr>
                      <p:cNvPr id="221" name="文本框 220"/>
                      <p:cNvSpPr txBox="1"/>
                      <p:nvPr/>
                    </p:nvSpPr>
                    <p:spPr>
                      <a:xfrm>
                        <a:off x="426" y="9595"/>
                        <a:ext cx="2013" cy="86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en-US" altLang="zh-CN" sz="1200">
                            <a:sym typeface="+mn-ea"/>
                          </a:rPr>
                          <a:t>partial dielectric cover (2nd layer)</a:t>
                        </a:r>
                        <a:endParaRPr lang="en-US" altLang="zh-CN" sz="1200"/>
                      </a:p>
                    </p:txBody>
                  </p:sp>
                  <p:sp>
                    <p:nvSpPr>
                      <p:cNvPr id="222" name="矩形 221"/>
                      <p:cNvSpPr/>
                      <p:nvPr/>
                    </p:nvSpPr>
                    <p:spPr>
                      <a:xfrm>
                        <a:off x="11004" y="6756"/>
                        <a:ext cx="710" cy="66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3" name="矩形 222"/>
                      <p:cNvSpPr/>
                      <p:nvPr/>
                    </p:nvSpPr>
                    <p:spPr>
                      <a:xfrm>
                        <a:off x="13224" y="6756"/>
                        <a:ext cx="710" cy="66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4" name="矩形 223"/>
                      <p:cNvSpPr/>
                      <p:nvPr/>
                    </p:nvSpPr>
                    <p:spPr>
                      <a:xfrm>
                        <a:off x="11004" y="3306"/>
                        <a:ext cx="710" cy="66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25" name="矩形 224"/>
                      <p:cNvSpPr/>
                      <p:nvPr/>
                    </p:nvSpPr>
                    <p:spPr>
                      <a:xfrm>
                        <a:off x="13224" y="3306"/>
                        <a:ext cx="710" cy="66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26" name="直接连接符 225"/>
                      <p:cNvCxnSpPr/>
                      <p:nvPr/>
                    </p:nvCxnSpPr>
                    <p:spPr>
                      <a:xfrm flipV="1">
                        <a:off x="11510" y="2819"/>
                        <a:ext cx="398" cy="512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27" name="直接连接符 226"/>
                      <p:cNvCxnSpPr/>
                      <p:nvPr/>
                    </p:nvCxnSpPr>
                    <p:spPr>
                      <a:xfrm flipH="1" flipV="1">
                        <a:off x="13096" y="2819"/>
                        <a:ext cx="398" cy="512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28" name="文本框 227"/>
                      <p:cNvSpPr txBox="1"/>
                      <p:nvPr/>
                    </p:nvSpPr>
                    <p:spPr>
                      <a:xfrm>
                        <a:off x="11969" y="2385"/>
                        <a:ext cx="1127" cy="5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/>
                          <a:t>traces</a:t>
                        </a:r>
                        <a:endParaRPr lang="en-US" altLang="zh-CN" sz="1200"/>
                      </a:p>
                    </p:txBody>
                  </p:sp>
                  <p:cxnSp>
                    <p:nvCxnSpPr>
                      <p:cNvPr id="229" name="直接连接符 228"/>
                      <p:cNvCxnSpPr/>
                      <p:nvPr/>
                    </p:nvCxnSpPr>
                    <p:spPr>
                      <a:xfrm flipV="1">
                        <a:off x="11510" y="6244"/>
                        <a:ext cx="398" cy="512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30" name="直接连接符 229"/>
                      <p:cNvCxnSpPr/>
                      <p:nvPr/>
                    </p:nvCxnSpPr>
                    <p:spPr>
                      <a:xfrm flipH="1" flipV="1">
                        <a:off x="13096" y="6244"/>
                        <a:ext cx="398" cy="512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31" name="文本框 230"/>
                      <p:cNvSpPr txBox="1"/>
                      <p:nvPr/>
                    </p:nvSpPr>
                    <p:spPr>
                      <a:xfrm>
                        <a:off x="11969" y="5929"/>
                        <a:ext cx="1127" cy="5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/>
                          <a:t>traces</a:t>
                        </a:r>
                        <a:endParaRPr lang="en-US" altLang="zh-CN" sz="1200"/>
                      </a:p>
                    </p:txBody>
                  </p:sp>
                  <p:sp>
                    <p:nvSpPr>
                      <p:cNvPr id="232" name="任意多边形 231"/>
                      <p:cNvSpPr/>
                      <p:nvPr/>
                    </p:nvSpPr>
                    <p:spPr>
                      <a:xfrm>
                        <a:off x="6054" y="2694"/>
                        <a:ext cx="1004" cy="807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3" name="任意多边形 232"/>
                      <p:cNvSpPr/>
                      <p:nvPr/>
                    </p:nvSpPr>
                    <p:spPr>
                      <a:xfrm>
                        <a:off x="5585" y="2695"/>
                        <a:ext cx="1474" cy="1345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4" name="任意多边形 233"/>
                      <p:cNvSpPr/>
                      <p:nvPr/>
                    </p:nvSpPr>
                    <p:spPr>
                      <a:xfrm>
                        <a:off x="5086" y="2694"/>
                        <a:ext cx="1974" cy="2331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5" name="任意多边形 234"/>
                      <p:cNvSpPr/>
                      <p:nvPr/>
                    </p:nvSpPr>
                    <p:spPr>
                      <a:xfrm>
                        <a:off x="4585" y="2694"/>
                        <a:ext cx="2515" cy="2870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6" name="任意多边形 235"/>
                      <p:cNvSpPr/>
                      <p:nvPr/>
                    </p:nvSpPr>
                    <p:spPr>
                      <a:xfrm>
                        <a:off x="3965" y="2693"/>
                        <a:ext cx="3213" cy="3856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7" name="任意多边形 236"/>
                      <p:cNvSpPr/>
                      <p:nvPr/>
                    </p:nvSpPr>
                    <p:spPr>
                      <a:xfrm>
                        <a:off x="3446" y="2692"/>
                        <a:ext cx="3614" cy="4396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8" name="任意多边形 237"/>
                      <p:cNvSpPr/>
                      <p:nvPr/>
                    </p:nvSpPr>
                    <p:spPr>
                      <a:xfrm>
                        <a:off x="2774" y="2694"/>
                        <a:ext cx="4285" cy="5573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39" name="任意多边形 238"/>
                      <p:cNvSpPr/>
                      <p:nvPr/>
                    </p:nvSpPr>
                    <p:spPr>
                      <a:xfrm>
                        <a:off x="2266" y="2663"/>
                        <a:ext cx="4794" cy="6143"/>
                      </a:xfrm>
                      <a:custGeom>
                        <a:avLst/>
                        <a:gdLst>
                          <a:gd name="connisteX0" fmla="*/ 3651 w 508476"/>
                          <a:gd name="connsiteY0" fmla="*/ 0 h 512641"/>
                          <a:gd name="connisteX1" fmla="*/ 3651 w 508476"/>
                          <a:gd name="connsiteY1" fmla="*/ 88900 h 512641"/>
                          <a:gd name="connisteX2" fmla="*/ 3651 w 508476"/>
                          <a:gd name="connsiteY2" fmla="*/ 155575 h 512641"/>
                          <a:gd name="connisteX3" fmla="*/ 476 w 508476"/>
                          <a:gd name="connsiteY3" fmla="*/ 228600 h 512641"/>
                          <a:gd name="connisteX4" fmla="*/ 476 w 508476"/>
                          <a:gd name="connsiteY4" fmla="*/ 304800 h 512641"/>
                          <a:gd name="connisteX5" fmla="*/ 3651 w 508476"/>
                          <a:gd name="connsiteY5" fmla="*/ 374650 h 512641"/>
                          <a:gd name="connisteX6" fmla="*/ 25876 w 508476"/>
                          <a:gd name="connsiteY6" fmla="*/ 444500 h 512641"/>
                          <a:gd name="connisteX7" fmla="*/ 92551 w 508476"/>
                          <a:gd name="connsiteY7" fmla="*/ 495300 h 512641"/>
                          <a:gd name="connisteX8" fmla="*/ 159226 w 508476"/>
                          <a:gd name="connsiteY8" fmla="*/ 504825 h 512641"/>
                          <a:gd name="connisteX9" fmla="*/ 225901 w 508476"/>
                          <a:gd name="connsiteY9" fmla="*/ 511175 h 512641"/>
                          <a:gd name="connisteX10" fmla="*/ 295751 w 508476"/>
                          <a:gd name="connsiteY10" fmla="*/ 511175 h 512641"/>
                          <a:gd name="connisteX11" fmla="*/ 362426 w 508476"/>
                          <a:gd name="connsiteY11" fmla="*/ 498475 h 512641"/>
                          <a:gd name="connisteX12" fmla="*/ 441801 w 508476"/>
                          <a:gd name="connsiteY12" fmla="*/ 492125 h 512641"/>
                          <a:gd name="connisteX13" fmla="*/ 508476 w 508476"/>
                          <a:gd name="connsiteY13" fmla="*/ 492125 h 512641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  <a:cxn ang="0">
                            <a:pos x="connisteX12" y="connsiteY12"/>
                          </a:cxn>
                          <a:cxn ang="0">
                            <a:pos x="connisteX13" y="connsiteY13"/>
                          </a:cxn>
                        </a:cxnLst>
                        <a:rect l="l" t="t" r="r" b="b"/>
                        <a:pathLst>
                          <a:path w="508476" h="512641">
                            <a:moveTo>
                              <a:pt x="3651" y="0"/>
                            </a:moveTo>
                            <a:cubicBezTo>
                              <a:pt x="3651" y="16510"/>
                              <a:pt x="3651" y="57785"/>
                              <a:pt x="3651" y="88900"/>
                            </a:cubicBezTo>
                            <a:cubicBezTo>
                              <a:pt x="3651" y="120015"/>
                              <a:pt x="4286" y="127635"/>
                              <a:pt x="3651" y="155575"/>
                            </a:cubicBezTo>
                            <a:cubicBezTo>
                              <a:pt x="3016" y="183515"/>
                              <a:pt x="1111" y="198755"/>
                              <a:pt x="476" y="228600"/>
                            </a:cubicBezTo>
                            <a:cubicBezTo>
                              <a:pt x="-159" y="258445"/>
                              <a:pt x="-159" y="275590"/>
                              <a:pt x="476" y="304800"/>
                            </a:cubicBezTo>
                            <a:cubicBezTo>
                              <a:pt x="1111" y="334010"/>
                              <a:pt x="-1429" y="346710"/>
                              <a:pt x="3651" y="374650"/>
                            </a:cubicBezTo>
                            <a:cubicBezTo>
                              <a:pt x="8731" y="402590"/>
                              <a:pt x="8096" y="420370"/>
                              <a:pt x="25876" y="444500"/>
                            </a:cubicBezTo>
                            <a:cubicBezTo>
                              <a:pt x="43656" y="468630"/>
                              <a:pt x="65881" y="483235"/>
                              <a:pt x="92551" y="495300"/>
                            </a:cubicBezTo>
                            <a:cubicBezTo>
                              <a:pt x="119221" y="507365"/>
                              <a:pt x="132556" y="501650"/>
                              <a:pt x="159226" y="504825"/>
                            </a:cubicBezTo>
                            <a:cubicBezTo>
                              <a:pt x="185896" y="508000"/>
                              <a:pt x="198596" y="509905"/>
                              <a:pt x="225901" y="511175"/>
                            </a:cubicBezTo>
                            <a:cubicBezTo>
                              <a:pt x="253206" y="512445"/>
                              <a:pt x="268446" y="513715"/>
                              <a:pt x="295751" y="511175"/>
                            </a:cubicBezTo>
                            <a:cubicBezTo>
                              <a:pt x="323056" y="508635"/>
                              <a:pt x="333216" y="502285"/>
                              <a:pt x="362426" y="498475"/>
                            </a:cubicBezTo>
                            <a:cubicBezTo>
                              <a:pt x="391636" y="494665"/>
                              <a:pt x="412591" y="493395"/>
                              <a:pt x="441801" y="492125"/>
                            </a:cubicBezTo>
                            <a:cubicBezTo>
                              <a:pt x="471011" y="490855"/>
                              <a:pt x="496411" y="492125"/>
                              <a:pt x="508476" y="492125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cxnSp>
                    <p:nvCxnSpPr>
                      <p:cNvPr id="240" name="直接连接符 239"/>
                      <p:cNvCxnSpPr/>
                      <p:nvPr/>
                    </p:nvCxnSpPr>
                    <p:spPr>
                      <a:xfrm flipH="1">
                        <a:off x="992" y="4188"/>
                        <a:ext cx="1447" cy="553"/>
                      </a:xfrm>
                      <a:prstGeom prst="line">
                        <a:avLst/>
                      </a:prstGeom>
                    </p:spPr>
                    <p:style>
                      <a:lnRef idx="2">
                        <a:schemeClr val="accent1"/>
                      </a:lnRef>
                      <a:fillRef idx="0">
                        <a:srgbClr val="FFFFFF"/>
                      </a:fillRef>
                      <a:effectRef idx="0">
                        <a:srgbClr val="FFFFFF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1" name="文本框 240"/>
                      <p:cNvSpPr txBox="1"/>
                      <p:nvPr/>
                    </p:nvSpPr>
                    <p:spPr>
                      <a:xfrm>
                        <a:off x="164" y="4669"/>
                        <a:ext cx="1127" cy="5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/>
                          <a:t>trace</a:t>
                        </a:r>
                        <a:endParaRPr lang="en-US" altLang="zh-CN" sz="1200"/>
                      </a:p>
                    </p:txBody>
                  </p:sp>
                  <p:sp>
                    <p:nvSpPr>
                      <p:cNvPr id="243" name="任意多边形 242"/>
                      <p:cNvSpPr/>
                      <p:nvPr/>
                    </p:nvSpPr>
                    <p:spPr>
                      <a:xfrm>
                        <a:off x="1008" y="8700"/>
                        <a:ext cx="627" cy="780"/>
                      </a:xfrm>
                      <a:custGeom>
                        <a:avLst/>
                        <a:gdLst>
                          <a:gd name="connisteX0" fmla="*/ 376116 w 398259"/>
                          <a:gd name="connsiteY0" fmla="*/ 0 h 495300"/>
                          <a:gd name="connisteX1" fmla="*/ 388816 w 398259"/>
                          <a:gd name="connsiteY1" fmla="*/ 69850 h 495300"/>
                          <a:gd name="connisteX2" fmla="*/ 395166 w 398259"/>
                          <a:gd name="connsiteY2" fmla="*/ 139700 h 495300"/>
                          <a:gd name="connisteX3" fmla="*/ 388816 w 398259"/>
                          <a:gd name="connsiteY3" fmla="*/ 209550 h 495300"/>
                          <a:gd name="connisteX4" fmla="*/ 312616 w 398259"/>
                          <a:gd name="connsiteY4" fmla="*/ 241300 h 495300"/>
                          <a:gd name="connisteX5" fmla="*/ 230066 w 398259"/>
                          <a:gd name="connsiteY5" fmla="*/ 241300 h 495300"/>
                          <a:gd name="connisteX6" fmla="*/ 160216 w 398259"/>
                          <a:gd name="connsiteY6" fmla="*/ 247650 h 495300"/>
                          <a:gd name="connisteX7" fmla="*/ 84016 w 398259"/>
                          <a:gd name="connsiteY7" fmla="*/ 247650 h 495300"/>
                          <a:gd name="connisteX8" fmla="*/ 14166 w 398259"/>
                          <a:gd name="connsiteY8" fmla="*/ 254000 h 495300"/>
                          <a:gd name="connisteX9" fmla="*/ 1466 w 398259"/>
                          <a:gd name="connsiteY9" fmla="*/ 330200 h 495300"/>
                          <a:gd name="connisteX10" fmla="*/ 1466 w 398259"/>
                          <a:gd name="connsiteY10" fmla="*/ 406400 h 495300"/>
                          <a:gd name="connisteX11" fmla="*/ 7816 w 398259"/>
                          <a:gd name="connsiteY11" fmla="*/ 495300 h 495300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  <a:cxn ang="0">
                            <a:pos x="connisteX7" y="connsiteY7"/>
                          </a:cxn>
                          <a:cxn ang="0">
                            <a:pos x="connisteX8" y="connsiteY8"/>
                          </a:cxn>
                          <a:cxn ang="0">
                            <a:pos x="connisteX9" y="connsiteY9"/>
                          </a:cxn>
                          <a:cxn ang="0">
                            <a:pos x="connisteX10" y="connsiteY10"/>
                          </a:cxn>
                          <a:cxn ang="0">
                            <a:pos x="connisteX11" y="connsiteY11"/>
                          </a:cxn>
                        </a:cxnLst>
                        <a:rect l="l" t="t" r="r" b="b"/>
                        <a:pathLst>
                          <a:path w="398259" h="495300">
                            <a:moveTo>
                              <a:pt x="376116" y="0"/>
                            </a:moveTo>
                            <a:cubicBezTo>
                              <a:pt x="378656" y="12700"/>
                              <a:pt x="385006" y="41910"/>
                              <a:pt x="388816" y="69850"/>
                            </a:cubicBezTo>
                            <a:cubicBezTo>
                              <a:pt x="392626" y="97790"/>
                              <a:pt x="395166" y="111760"/>
                              <a:pt x="395166" y="139700"/>
                            </a:cubicBezTo>
                            <a:cubicBezTo>
                              <a:pt x="395166" y="167640"/>
                              <a:pt x="405326" y="189230"/>
                              <a:pt x="388816" y="209550"/>
                            </a:cubicBezTo>
                            <a:cubicBezTo>
                              <a:pt x="372306" y="229870"/>
                              <a:pt x="344366" y="234950"/>
                              <a:pt x="312616" y="241300"/>
                            </a:cubicBezTo>
                            <a:cubicBezTo>
                              <a:pt x="280866" y="247650"/>
                              <a:pt x="260546" y="240030"/>
                              <a:pt x="230066" y="241300"/>
                            </a:cubicBezTo>
                            <a:cubicBezTo>
                              <a:pt x="199586" y="242570"/>
                              <a:pt x="189426" y="246380"/>
                              <a:pt x="160216" y="247650"/>
                            </a:cubicBezTo>
                            <a:cubicBezTo>
                              <a:pt x="131006" y="248920"/>
                              <a:pt x="113226" y="246380"/>
                              <a:pt x="84016" y="247650"/>
                            </a:cubicBezTo>
                            <a:cubicBezTo>
                              <a:pt x="54806" y="248920"/>
                              <a:pt x="30676" y="237490"/>
                              <a:pt x="14166" y="254000"/>
                            </a:cubicBezTo>
                            <a:cubicBezTo>
                              <a:pt x="-2344" y="270510"/>
                              <a:pt x="4006" y="299720"/>
                              <a:pt x="1466" y="330200"/>
                            </a:cubicBezTo>
                            <a:cubicBezTo>
                              <a:pt x="-1074" y="360680"/>
                              <a:pt x="196" y="373380"/>
                              <a:pt x="1466" y="406400"/>
                            </a:cubicBezTo>
                            <a:cubicBezTo>
                              <a:pt x="2736" y="439420"/>
                              <a:pt x="6546" y="478790"/>
                              <a:pt x="7816" y="495300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4" name="矩形 243"/>
                      <p:cNvSpPr/>
                      <p:nvPr/>
                    </p:nvSpPr>
                    <p:spPr>
                      <a:xfrm>
                        <a:off x="14682" y="3306"/>
                        <a:ext cx="3019" cy="66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5" name="任意多边形 244"/>
                      <p:cNvSpPr/>
                      <p:nvPr/>
                    </p:nvSpPr>
                    <p:spPr>
                      <a:xfrm>
                        <a:off x="17190" y="2906"/>
                        <a:ext cx="410" cy="564"/>
                      </a:xfrm>
                      <a:custGeom>
                        <a:avLst/>
                        <a:gdLst>
                          <a:gd name="connisteX0" fmla="*/ 0 w 260350"/>
                          <a:gd name="connsiteY0" fmla="*/ 358005 h 358005"/>
                          <a:gd name="connisteX1" fmla="*/ 6350 w 260350"/>
                          <a:gd name="connsiteY1" fmla="*/ 269105 h 358005"/>
                          <a:gd name="connisteX2" fmla="*/ 25400 w 260350"/>
                          <a:gd name="connsiteY2" fmla="*/ 167505 h 358005"/>
                          <a:gd name="connisteX3" fmla="*/ 38100 w 260350"/>
                          <a:gd name="connsiteY3" fmla="*/ 91305 h 358005"/>
                          <a:gd name="connisteX4" fmla="*/ 114300 w 260350"/>
                          <a:gd name="connsiteY4" fmla="*/ 27805 h 358005"/>
                          <a:gd name="connisteX5" fmla="*/ 190500 w 260350"/>
                          <a:gd name="connsiteY5" fmla="*/ 2405 h 358005"/>
                          <a:gd name="connisteX6" fmla="*/ 260350 w 260350"/>
                          <a:gd name="connsiteY6" fmla="*/ 2405 h 358005"/>
                        </a:gdLst>
                        <a:ahLst/>
                        <a:cxnLst>
                          <a:cxn ang="0">
                            <a:pos x="connisteX0" y="connsiteY0"/>
                          </a:cxn>
                          <a:cxn ang="0">
                            <a:pos x="connisteX1" y="connsiteY1"/>
                          </a:cxn>
                          <a:cxn ang="0">
                            <a:pos x="connisteX2" y="connsiteY2"/>
                          </a:cxn>
                          <a:cxn ang="0">
                            <a:pos x="connisteX3" y="connsiteY3"/>
                          </a:cxn>
                          <a:cxn ang="0">
                            <a:pos x="connisteX4" y="connsiteY4"/>
                          </a:cxn>
                          <a:cxn ang="0">
                            <a:pos x="connisteX5" y="connsiteY5"/>
                          </a:cxn>
                          <a:cxn ang="0">
                            <a:pos x="connisteX6" y="connsiteY6"/>
                          </a:cxn>
                        </a:cxnLst>
                        <a:rect l="l" t="t" r="r" b="b"/>
                        <a:pathLst>
                          <a:path w="260350" h="358006">
                            <a:moveTo>
                              <a:pt x="0" y="358006"/>
                            </a:moveTo>
                            <a:cubicBezTo>
                              <a:pt x="635" y="342131"/>
                              <a:pt x="1270" y="307206"/>
                              <a:pt x="6350" y="269106"/>
                            </a:cubicBezTo>
                            <a:cubicBezTo>
                              <a:pt x="11430" y="231006"/>
                              <a:pt x="19050" y="203066"/>
                              <a:pt x="25400" y="167506"/>
                            </a:cubicBezTo>
                            <a:cubicBezTo>
                              <a:pt x="31750" y="131946"/>
                              <a:pt x="20320" y="119246"/>
                              <a:pt x="38100" y="91306"/>
                            </a:cubicBezTo>
                            <a:cubicBezTo>
                              <a:pt x="55880" y="63366"/>
                              <a:pt x="83820" y="45586"/>
                              <a:pt x="114300" y="27806"/>
                            </a:cubicBezTo>
                            <a:cubicBezTo>
                              <a:pt x="144780" y="10026"/>
                              <a:pt x="161290" y="7486"/>
                              <a:pt x="190500" y="2406"/>
                            </a:cubicBezTo>
                            <a:cubicBezTo>
                              <a:pt x="219710" y="-2674"/>
                              <a:pt x="247650" y="1771"/>
                              <a:pt x="260350" y="2406"/>
                            </a:cubicBezTo>
                          </a:path>
                        </a:pathLst>
                      </a:custGeom>
                      <a:noFill/>
                    </p:spPr>
                    <p:style>
                      <a:lnRef idx="2">
                        <a:schemeClr val="accent1">
                          <a:lumMod val="7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rgbClr val="FFFFFF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p>
                        <a:pPr algn="ctr"/>
                        <a:endParaRPr lang="zh-CN" altLang="en-US"/>
                      </a:p>
                    </p:txBody>
                  </p:sp>
                  <p:sp>
                    <p:nvSpPr>
                      <p:cNvPr id="246" name="文本框 245"/>
                      <p:cNvSpPr txBox="1"/>
                      <p:nvPr/>
                    </p:nvSpPr>
                    <p:spPr>
                      <a:xfrm>
                        <a:off x="17600" y="2472"/>
                        <a:ext cx="1316" cy="51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>
                            <a:solidFill>
                              <a:schemeClr val="tx1"/>
                            </a:solidFill>
                          </a:rPr>
                          <a:t>contact</a:t>
                        </a:r>
                        <a:endParaRPr lang="en-US" altLang="zh-CN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7" name="文本框 246"/>
                      <p:cNvSpPr txBox="1"/>
                      <p:nvPr/>
                    </p:nvSpPr>
                    <p:spPr>
                      <a:xfrm>
                        <a:off x="7817" y="5455"/>
                        <a:ext cx="1786" cy="156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r>
                          <a:rPr lang="en-US" altLang="zh-CN" sz="1200">
                            <a:solidFill>
                              <a:schemeClr val="tx1"/>
                            </a:solidFill>
                          </a:rPr>
                          <a:t>contact</a:t>
                        </a:r>
                        <a:endParaRPr lang="en-US" altLang="zh-CN" sz="1200">
                          <a:solidFill>
                            <a:schemeClr val="tx1"/>
                          </a:solidFill>
                        </a:endParaRPr>
                      </a:p>
                      <a:p>
                        <a:r>
                          <a:rPr lang="en-US" altLang="zh-CN" sz="1200">
                            <a:solidFill>
                              <a:schemeClr val="tx1"/>
                            </a:solidFill>
                          </a:rPr>
                          <a:t>(with working electrode)</a:t>
                        </a:r>
                        <a:endParaRPr lang="en-US" altLang="zh-CN" sz="120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cxnSp>
                  <p:nvCxnSpPr>
                    <p:cNvPr id="250" name="直接连接符 249"/>
                    <p:cNvCxnSpPr/>
                    <p:nvPr/>
                  </p:nvCxnSpPr>
                  <p:spPr>
                    <a:xfrm flipH="1">
                      <a:off x="7256" y="2047"/>
                      <a:ext cx="40" cy="6762"/>
                    </a:xfrm>
                    <a:prstGeom prst="line">
                      <a:avLst/>
                    </a:prstGeom>
                    <a:ln w="127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rgbClr val="FFFFFF"/>
                    </a:fillRef>
                    <a:effectRef idx="0">
                      <a:srgbClr val="FFFFFF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251" name="椭圆 250"/>
                    <p:cNvSpPr/>
                    <p:nvPr/>
                  </p:nvSpPr>
                  <p:spPr>
                    <a:xfrm>
                      <a:off x="6980" y="3292"/>
                      <a:ext cx="551" cy="89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2" name="椭圆 251"/>
                    <p:cNvSpPr/>
                    <p:nvPr/>
                  </p:nvSpPr>
                  <p:spPr>
                    <a:xfrm>
                      <a:off x="6980" y="6363"/>
                      <a:ext cx="551" cy="89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3" name="椭圆 252"/>
                    <p:cNvSpPr/>
                    <p:nvPr/>
                  </p:nvSpPr>
                  <p:spPr>
                    <a:xfrm>
                      <a:off x="6980" y="7882"/>
                      <a:ext cx="551" cy="89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254" name="椭圆 253"/>
                    <p:cNvSpPr/>
                    <p:nvPr/>
                  </p:nvSpPr>
                  <p:spPr>
                    <a:xfrm>
                      <a:off x="6980" y="4669"/>
                      <a:ext cx="551" cy="895"/>
                    </a:xfrm>
                    <a:prstGeom prst="ellipse">
                      <a:avLst/>
                    </a:prstGeom>
                  </p:spPr>
                  <p:style>
                    <a:lnRef idx="2">
                      <a:schemeClr val="accent1">
                        <a:lumMod val="75000"/>
                      </a:schemeClr>
                    </a:lnRef>
                    <a:fillRef idx="1">
                      <a:schemeClr val="accent1"/>
                    </a:fillRef>
                    <a:effectRef idx="0">
                      <a:srgbClr val="FFFFFF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255" name="同侧圆角矩形 254"/>
                  <p:cNvSpPr/>
                  <p:nvPr/>
                </p:nvSpPr>
                <p:spPr>
                  <a:xfrm>
                    <a:off x="9600" y="2376"/>
                    <a:ext cx="5837" cy="1590"/>
                  </a:xfrm>
                  <a:prstGeom prst="round2Same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6" name="同侧圆角矩形 255"/>
                  <p:cNvSpPr/>
                  <p:nvPr/>
                </p:nvSpPr>
                <p:spPr>
                  <a:xfrm>
                    <a:off x="9600" y="5826"/>
                    <a:ext cx="5837" cy="1590"/>
                  </a:xfrm>
                  <a:prstGeom prst="round2SameRect">
                    <a:avLst/>
                  </a:prstGeom>
                  <a:noFill/>
                  <a:ln w="28575">
                    <a:solidFill>
                      <a:schemeClr val="accent1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57" name="文本框 256"/>
                  <p:cNvSpPr txBox="1"/>
                  <p:nvPr/>
                </p:nvSpPr>
                <p:spPr>
                  <a:xfrm>
                    <a:off x="15492" y="1846"/>
                    <a:ext cx="2740" cy="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solidFill>
                          <a:schemeClr val="tx1"/>
                        </a:solidFill>
                      </a:rPr>
                      <a:t>partial dielectric cover (2nd layer)</a:t>
                    </a:r>
                    <a:endParaRPr lang="en-US" altLang="zh-CN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8" name="文本框 257"/>
                  <p:cNvSpPr txBox="1"/>
                  <p:nvPr/>
                </p:nvSpPr>
                <p:spPr>
                  <a:xfrm>
                    <a:off x="15492" y="5505"/>
                    <a:ext cx="2740" cy="8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1200">
                        <a:solidFill>
                          <a:schemeClr val="tx1"/>
                        </a:solidFill>
                      </a:rPr>
                      <a:t>partial dielectric cover (2nd layer)</a:t>
                    </a:r>
                    <a:endParaRPr lang="en-US" altLang="zh-CN" sz="120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9" name="任意多边形 258"/>
                  <p:cNvSpPr/>
                  <p:nvPr/>
                </p:nvSpPr>
                <p:spPr>
                  <a:xfrm>
                    <a:off x="14798" y="2295"/>
                    <a:ext cx="645" cy="495"/>
                  </a:xfrm>
                  <a:custGeom>
                    <a:avLst/>
                    <a:gdLst>
                      <a:gd name="connisteX0" fmla="*/ 0 w 409575"/>
                      <a:gd name="connsiteY0" fmla="*/ 314325 h 314325"/>
                      <a:gd name="connisteX1" fmla="*/ 38100 w 409575"/>
                      <a:gd name="connsiteY1" fmla="*/ 238125 h 314325"/>
                      <a:gd name="connisteX2" fmla="*/ 85725 w 409575"/>
                      <a:gd name="connsiteY2" fmla="*/ 171450 h 314325"/>
                      <a:gd name="connisteX3" fmla="*/ 133350 w 409575"/>
                      <a:gd name="connsiteY3" fmla="*/ 104775 h 314325"/>
                      <a:gd name="connisteX4" fmla="*/ 200025 w 409575"/>
                      <a:gd name="connsiteY4" fmla="*/ 57150 h 314325"/>
                      <a:gd name="connisteX5" fmla="*/ 276225 w 409575"/>
                      <a:gd name="connsiteY5" fmla="*/ 47625 h 314325"/>
                      <a:gd name="connisteX6" fmla="*/ 342900 w 409575"/>
                      <a:gd name="connsiteY6" fmla="*/ 28575 h 314325"/>
                      <a:gd name="connisteX7" fmla="*/ 409575 w 409575"/>
                      <a:gd name="connsiteY7" fmla="*/ 0 h 31432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409575" h="314325">
                        <a:moveTo>
                          <a:pt x="0" y="314325"/>
                        </a:moveTo>
                        <a:cubicBezTo>
                          <a:pt x="6350" y="300355"/>
                          <a:pt x="20955" y="266700"/>
                          <a:pt x="38100" y="238125"/>
                        </a:cubicBezTo>
                        <a:cubicBezTo>
                          <a:pt x="55245" y="209550"/>
                          <a:pt x="66675" y="198120"/>
                          <a:pt x="85725" y="171450"/>
                        </a:cubicBezTo>
                        <a:cubicBezTo>
                          <a:pt x="104775" y="144780"/>
                          <a:pt x="110490" y="127635"/>
                          <a:pt x="133350" y="104775"/>
                        </a:cubicBezTo>
                        <a:cubicBezTo>
                          <a:pt x="156210" y="81915"/>
                          <a:pt x="171450" y="68580"/>
                          <a:pt x="200025" y="57150"/>
                        </a:cubicBezTo>
                        <a:cubicBezTo>
                          <a:pt x="228600" y="45720"/>
                          <a:pt x="247650" y="53340"/>
                          <a:pt x="276225" y="47625"/>
                        </a:cubicBezTo>
                        <a:cubicBezTo>
                          <a:pt x="304800" y="41910"/>
                          <a:pt x="316230" y="38100"/>
                          <a:pt x="342900" y="28575"/>
                        </a:cubicBezTo>
                        <a:cubicBezTo>
                          <a:pt x="369570" y="19050"/>
                          <a:pt x="397510" y="5080"/>
                          <a:pt x="409575" y="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260" name="任意多边形 259"/>
                  <p:cNvSpPr/>
                  <p:nvPr/>
                </p:nvSpPr>
                <p:spPr>
                  <a:xfrm>
                    <a:off x="14847" y="5735"/>
                    <a:ext cx="645" cy="495"/>
                  </a:xfrm>
                  <a:custGeom>
                    <a:avLst/>
                    <a:gdLst>
                      <a:gd name="connisteX0" fmla="*/ 0 w 409575"/>
                      <a:gd name="connsiteY0" fmla="*/ 314325 h 314325"/>
                      <a:gd name="connisteX1" fmla="*/ 38100 w 409575"/>
                      <a:gd name="connsiteY1" fmla="*/ 238125 h 314325"/>
                      <a:gd name="connisteX2" fmla="*/ 85725 w 409575"/>
                      <a:gd name="connsiteY2" fmla="*/ 171450 h 314325"/>
                      <a:gd name="connisteX3" fmla="*/ 133350 w 409575"/>
                      <a:gd name="connsiteY3" fmla="*/ 104775 h 314325"/>
                      <a:gd name="connisteX4" fmla="*/ 200025 w 409575"/>
                      <a:gd name="connsiteY4" fmla="*/ 57150 h 314325"/>
                      <a:gd name="connisteX5" fmla="*/ 276225 w 409575"/>
                      <a:gd name="connsiteY5" fmla="*/ 47625 h 314325"/>
                      <a:gd name="connisteX6" fmla="*/ 342900 w 409575"/>
                      <a:gd name="connsiteY6" fmla="*/ 28575 h 314325"/>
                      <a:gd name="connisteX7" fmla="*/ 409575 w 409575"/>
                      <a:gd name="connsiteY7" fmla="*/ 0 h 314325"/>
                    </a:gdLst>
                    <a:ahLst/>
                    <a:cxnLst>
                      <a:cxn ang="0">
                        <a:pos x="connisteX0" y="connsiteY0"/>
                      </a:cxn>
                      <a:cxn ang="0">
                        <a:pos x="connisteX1" y="connsiteY1"/>
                      </a:cxn>
                      <a:cxn ang="0">
                        <a:pos x="connisteX2" y="connsiteY2"/>
                      </a:cxn>
                      <a:cxn ang="0">
                        <a:pos x="connisteX3" y="connsiteY3"/>
                      </a:cxn>
                      <a:cxn ang="0">
                        <a:pos x="connisteX4" y="connsiteY4"/>
                      </a:cxn>
                      <a:cxn ang="0">
                        <a:pos x="connisteX5" y="connsiteY5"/>
                      </a:cxn>
                      <a:cxn ang="0">
                        <a:pos x="connisteX6" y="connsiteY6"/>
                      </a:cxn>
                      <a:cxn ang="0">
                        <a:pos x="connisteX7" y="connsiteY7"/>
                      </a:cxn>
                    </a:cxnLst>
                    <a:rect l="l" t="t" r="r" b="b"/>
                    <a:pathLst>
                      <a:path w="409575" h="314325">
                        <a:moveTo>
                          <a:pt x="0" y="314325"/>
                        </a:moveTo>
                        <a:cubicBezTo>
                          <a:pt x="6350" y="300355"/>
                          <a:pt x="20955" y="266700"/>
                          <a:pt x="38100" y="238125"/>
                        </a:cubicBezTo>
                        <a:cubicBezTo>
                          <a:pt x="55245" y="209550"/>
                          <a:pt x="66675" y="198120"/>
                          <a:pt x="85725" y="171450"/>
                        </a:cubicBezTo>
                        <a:cubicBezTo>
                          <a:pt x="104775" y="144780"/>
                          <a:pt x="110490" y="127635"/>
                          <a:pt x="133350" y="104775"/>
                        </a:cubicBezTo>
                        <a:cubicBezTo>
                          <a:pt x="156210" y="81915"/>
                          <a:pt x="171450" y="68580"/>
                          <a:pt x="200025" y="57150"/>
                        </a:cubicBezTo>
                        <a:cubicBezTo>
                          <a:pt x="228600" y="45720"/>
                          <a:pt x="247650" y="53340"/>
                          <a:pt x="276225" y="47625"/>
                        </a:cubicBezTo>
                        <a:cubicBezTo>
                          <a:pt x="304800" y="41910"/>
                          <a:pt x="316230" y="38100"/>
                          <a:pt x="342900" y="28575"/>
                        </a:cubicBezTo>
                        <a:cubicBezTo>
                          <a:pt x="369570" y="19050"/>
                          <a:pt x="397510" y="5080"/>
                          <a:pt x="409575" y="0"/>
                        </a:cubicBezTo>
                      </a:path>
                    </a:pathLst>
                  </a:custGeom>
                  <a:noFill/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261" name="椭圆 260"/>
                <p:cNvSpPr/>
                <p:nvPr/>
              </p:nvSpPr>
              <p:spPr>
                <a:xfrm>
                  <a:off x="7020" y="3687"/>
                  <a:ext cx="470" cy="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2" name="椭圆 261"/>
                <p:cNvSpPr/>
                <p:nvPr/>
              </p:nvSpPr>
              <p:spPr>
                <a:xfrm>
                  <a:off x="7020" y="5064"/>
                  <a:ext cx="470" cy="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3" name="椭圆 262"/>
                <p:cNvSpPr/>
                <p:nvPr/>
              </p:nvSpPr>
              <p:spPr>
                <a:xfrm>
                  <a:off x="7020" y="6756"/>
                  <a:ext cx="470" cy="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4" name="椭圆 263"/>
                <p:cNvSpPr/>
                <p:nvPr/>
              </p:nvSpPr>
              <p:spPr>
                <a:xfrm>
                  <a:off x="7020" y="8277"/>
                  <a:ext cx="470" cy="500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65" name="文本框 264"/>
                <p:cNvSpPr txBox="1"/>
                <p:nvPr>
                  <p:custDataLst>
                    <p:tags r:id="rId2"/>
                  </p:custDataLst>
                </p:nvPr>
              </p:nvSpPr>
              <p:spPr>
                <a:xfrm>
                  <a:off x="7817" y="7603"/>
                  <a:ext cx="1681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/>
                    <a:t>B-B</a:t>
                  </a:r>
                  <a:endParaRPr lang="en-US" altLang="zh-CN"/>
                </a:p>
              </p:txBody>
            </p:sp>
            <p:sp>
              <p:nvSpPr>
                <p:cNvPr id="266" name="文本框 265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7817" y="4153"/>
                  <a:ext cx="1681" cy="6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en-US" altLang="zh-CN"/>
                    <a:t>A-A</a:t>
                  </a:r>
                  <a:endParaRPr lang="en-US" altLang="zh-CN"/>
                </a:p>
              </p:txBody>
            </p:sp>
            <p:cxnSp>
              <p:nvCxnSpPr>
                <p:cNvPr id="267" name="直接连接符 266"/>
                <p:cNvCxnSpPr/>
                <p:nvPr/>
              </p:nvCxnSpPr>
              <p:spPr>
                <a:xfrm flipH="1" flipV="1">
                  <a:off x="7490" y="4994"/>
                  <a:ext cx="473" cy="461"/>
                </a:xfrm>
                <a:prstGeom prst="line">
                  <a:avLst/>
                </a:prstGeom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  <p:sp>
              <p:nvSpPr>
                <p:cNvPr id="268" name="文本框 267"/>
                <p:cNvSpPr txBox="1"/>
                <p:nvPr/>
              </p:nvSpPr>
              <p:spPr>
                <a:xfrm>
                  <a:off x="7817" y="2906"/>
                  <a:ext cx="1682" cy="86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>
                      <a:solidFill>
                        <a:schemeClr val="tx1"/>
                      </a:solidFill>
                    </a:rPr>
                    <a:t>reference electrode</a:t>
                  </a:r>
                  <a:endParaRPr lang="en-US" altLang="zh-CN" sz="12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69" name="直接连接符 268"/>
                <p:cNvCxnSpPr>
                  <a:stCxn id="268" idx="1"/>
                </p:cNvCxnSpPr>
                <p:nvPr/>
              </p:nvCxnSpPr>
              <p:spPr>
                <a:xfrm flipH="1">
                  <a:off x="7344" y="3340"/>
                  <a:ext cx="473" cy="5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rgbClr val="FFFFFF"/>
                </a:fillRef>
                <a:effectRef idx="0">
                  <a:srgbClr val="FFFFFF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同心圆 5"/>
              <p:cNvSpPr/>
              <p:nvPr/>
            </p:nvSpPr>
            <p:spPr>
              <a:xfrm>
                <a:off x="1067" y="255"/>
                <a:ext cx="6620" cy="2745"/>
              </a:xfrm>
              <a:prstGeom prst="donu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" name="直接连接符 7"/>
            <p:cNvCxnSpPr/>
            <p:nvPr/>
          </p:nvCxnSpPr>
          <p:spPr>
            <a:xfrm flipV="1">
              <a:off x="1401" y="2478"/>
              <a:ext cx="1012" cy="19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137" y="2695"/>
                  <a:ext cx="2069" cy="18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1200" b="1">
                      <a:solidFill>
                        <a:srgbClr val="FF0000"/>
                      </a:solidFill>
                    </a:rPr>
                    <a:t>engagement component (loop)</a:t>
                  </a:r>
                  <a:endParaRPr lang="en-US" altLang="zh-CN" sz="1200" b="1">
                    <a:solidFill>
                      <a:srgbClr val="FF0000"/>
                    </a:solidFill>
                  </a:endParaRPr>
                </a:p>
                <a:p>
                  <a:endParaRPr lang="en-US" altLang="zh-CN" sz="1200" b="1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1200">
                      <a:solidFill>
                        <a:srgbClr val="FF0000"/>
                      </a:solidFill>
                    </a:rPr>
                    <a:t>major axis: </a:t>
                  </a:r>
                  <a:endParaRPr lang="en-US" altLang="zh-CN" sz="1200">
                    <a:solidFill>
                      <a:srgbClr val="FF0000"/>
                    </a:solidFill>
                  </a:endParaRPr>
                </a:p>
                <a:p>
                  <a:r>
                    <a:rPr lang="en-US" altLang="zh-CN" sz="1200">
                      <a:solidFill>
                        <a:srgbClr val="FF0000"/>
                      </a:solidFill>
                    </a:rPr>
                    <a:t>40-60</a:t>
                  </a:r>
                  <a14:m>
                    <m:oMath xmlns:m="http://schemas.openxmlformats.org/officeDocument/2006/math"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𝜇</m:t>
                      </m:r>
                      <m:r>
                        <a:rPr lang="en-US" altLang="zh-CN" sz="1200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𝑚</m:t>
                      </m:r>
                    </m:oMath>
                  </a14:m>
                  <a:endParaRPr lang="en-US" altLang="zh-CN" sz="1200" i="1">
                    <a:solidFill>
                      <a:srgbClr val="FF0000"/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7" y="2695"/>
                  <a:ext cx="2069" cy="1888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/>
              <a:t>Fabricate Electrode Arrays</a:t>
            </a:r>
            <a:endParaRPr lang="en-US" altLang="zh-CN" sz="2800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9495" y="1419225"/>
            <a:ext cx="4709795" cy="5438775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940425" y="1762760"/>
            <a:ext cx="4991735" cy="5019040"/>
            <a:chOff x="11442" y="2200"/>
            <a:chExt cx="7861" cy="7904"/>
          </a:xfrm>
        </p:grpSpPr>
        <p:pic>
          <p:nvPicPr>
            <p:cNvPr id="9" name="内容占位符 3" descr="C:/Users/Terry_shi/Desktop/Neuralink/Electrode Fabrication and Design/v2-39b49af8ddc364e8499d9f9ce65d53bd_1440w.pngv2-39b49af8ddc364e8499d9f9ce65d53bd_1440w"/>
            <p:cNvPicPr>
              <a:picLocks noChangeAspect="1"/>
            </p:cNvPicPr>
            <p:nvPr/>
          </p:nvPicPr>
          <p:blipFill>
            <a:blip r:embed="rId2"/>
            <a:srcRect l="-7" t="7" r="7" b="7"/>
            <a:stretch>
              <a:fillRect/>
            </a:stretch>
          </p:blipFill>
          <p:spPr>
            <a:xfrm>
              <a:off x="11887" y="2200"/>
              <a:ext cx="6972" cy="749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11442" y="9694"/>
              <a:ext cx="7861" cy="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100"/>
                <a:t>Source: </a:t>
              </a:r>
              <a:r>
                <a:rPr lang="en-US" altLang="zh-CN" sz="1100">
                  <a:hlinkClick r:id="rId3" tooltip="" action="ppaction://hlinkfile"/>
                </a:rPr>
                <a:t>https://www.zhihu.com/question/418085084/answer/2726997604</a:t>
              </a:r>
              <a:endParaRPr lang="en-US" altLang="zh-CN" sz="1100"/>
            </a:p>
          </p:txBody>
        </p:sp>
      </p:grpSp>
      <p:pic>
        <p:nvPicPr>
          <p:cNvPr id="19" name="图片 18" descr="v2-7c3f375663b4ad70a7c38211a0f52e77_1440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070" y="213360"/>
            <a:ext cx="4865370" cy="14281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1: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t="11594" b="78587"/>
          <a:stretch>
            <a:fillRect/>
          </a:stretch>
        </p:blipFill>
        <p:spPr>
          <a:xfrm>
            <a:off x="2554605" y="405130"/>
            <a:ext cx="8013700" cy="908685"/>
          </a:xfrm>
          <a:prstGeom prst="rect">
            <a:avLst/>
          </a:prstGeom>
        </p:spPr>
      </p:pic>
      <p:pic>
        <p:nvPicPr>
          <p:cNvPr id="15" name="内容占位符 14" descr="图片_20240517122105"/>
          <p:cNvPicPr>
            <a:picLocks noChangeAspect="1"/>
          </p:cNvPicPr>
          <p:nvPr>
            <p:ph idx="1"/>
          </p:nvPr>
        </p:nvPicPr>
        <p:blipFill>
          <a:blip r:embed="rId2"/>
          <a:srcRect l="47331" t="45630" r="41779" b="48686"/>
          <a:stretch>
            <a:fillRect/>
          </a:stretch>
        </p:blipFill>
        <p:spPr>
          <a:xfrm>
            <a:off x="897890" y="2364740"/>
            <a:ext cx="3245485" cy="2259330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6928485" y="1456055"/>
            <a:ext cx="4865370" cy="1428115"/>
            <a:chOff x="11400" y="2431"/>
            <a:chExt cx="7662" cy="2249"/>
          </a:xfrm>
        </p:grpSpPr>
        <p:pic>
          <p:nvPicPr>
            <p:cNvPr id="69" name="图片 68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16" name="圆角矩形 15"/>
            <p:cNvSpPr/>
            <p:nvPr/>
          </p:nvSpPr>
          <p:spPr>
            <a:xfrm>
              <a:off x="13595" y="2516"/>
              <a:ext cx="1020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2969" y="3232"/>
              <a:ext cx="4937" cy="28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5" name="直接连接符 104"/>
            <p:cNvCxnSpPr/>
            <p:nvPr/>
          </p:nvCxnSpPr>
          <p:spPr>
            <a:xfrm flipV="1">
              <a:off x="13501" y="3075"/>
              <a:ext cx="240" cy="29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18" name="直接连接符 17"/>
          <p:cNvCxnSpPr/>
          <p:nvPr/>
        </p:nvCxnSpPr>
        <p:spPr>
          <a:xfrm flipV="1">
            <a:off x="2887345" y="2937510"/>
            <a:ext cx="1811020" cy="4914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813935" y="2778760"/>
            <a:ext cx="218630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registration mark</a:t>
            </a:r>
            <a:endParaRPr lang="en-US" altLang="zh-CN" sz="1500"/>
          </a:p>
        </p:txBody>
      </p:sp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2: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8653" t="21722" r="6340" b="69468"/>
          <a:stretch>
            <a:fillRect/>
          </a:stretch>
        </p:blipFill>
        <p:spPr>
          <a:xfrm>
            <a:off x="2550160" y="498475"/>
            <a:ext cx="6812280" cy="815340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t="73886" b="23045"/>
          <a:stretch>
            <a:fillRect/>
          </a:stretch>
        </p:blipFill>
        <p:spPr>
          <a:xfrm>
            <a:off x="198755" y="4087495"/>
            <a:ext cx="7506970" cy="247650"/>
          </a:xfrm>
          <a:prstGeom prst="rect">
            <a:avLst/>
          </a:prstGeom>
        </p:spPr>
      </p:pic>
      <p:pic>
        <p:nvPicPr>
          <p:cNvPr id="7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42" t="76876" r="80951" b="20055"/>
          <a:stretch>
            <a:fillRect/>
          </a:stretch>
        </p:blipFill>
        <p:spPr>
          <a:xfrm>
            <a:off x="201930" y="4398645"/>
            <a:ext cx="1426845" cy="247650"/>
          </a:xfrm>
          <a:prstGeom prst="rect">
            <a:avLst/>
          </a:prstGeom>
        </p:spPr>
      </p:pic>
      <p:pic>
        <p:nvPicPr>
          <p:cNvPr id="25" name="内容占位符 24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3"/>
          <a:srcRect l="12937" t="867" r="43503" b="85550"/>
          <a:stretch>
            <a:fillRect/>
          </a:stretch>
        </p:blipFill>
        <p:spPr>
          <a:xfrm>
            <a:off x="802640" y="1544955"/>
            <a:ext cx="6306185" cy="2385695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7239000" y="1543685"/>
            <a:ext cx="4865370" cy="1427480"/>
            <a:chOff x="11400" y="2431"/>
            <a:chExt cx="7662" cy="2248"/>
          </a:xfrm>
        </p:grpSpPr>
        <p:pic>
          <p:nvPicPr>
            <p:cNvPr id="31" name="图片 30" descr="v2-7c3f375663b4ad70a7c38211a0f52e77_1440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33" name="圆角矩形 32"/>
            <p:cNvSpPr/>
            <p:nvPr/>
          </p:nvSpPr>
          <p:spPr>
            <a:xfrm>
              <a:off x="14598" y="2444"/>
              <a:ext cx="1879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11720" y="3355"/>
              <a:ext cx="6649" cy="4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 flipV="1">
              <a:off x="14908" y="3000"/>
              <a:ext cx="504" cy="5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68" name="内容占位符 3" descr="图片_20240517145143"/>
          <p:cNvPicPr>
            <a:picLocks noChangeAspect="1"/>
          </p:cNvPicPr>
          <p:nvPr/>
        </p:nvPicPr>
        <p:blipFill>
          <a:blip r:embed="rId5"/>
          <a:srcRect l="26705" t="39259" r="66339" b="25069"/>
          <a:stretch>
            <a:fillRect/>
          </a:stretch>
        </p:blipFill>
        <p:spPr>
          <a:xfrm rot="5400000">
            <a:off x="7193915" y="2453640"/>
            <a:ext cx="1629410" cy="6267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3: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182" t="31012" r="-182" b="59169"/>
          <a:stretch>
            <a:fillRect/>
          </a:stretch>
        </p:blipFill>
        <p:spPr>
          <a:xfrm>
            <a:off x="2554605" y="405130"/>
            <a:ext cx="8013700" cy="9086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47345" y="1456055"/>
            <a:ext cx="2766695" cy="953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400"/>
              <a:t>Note: steps 2 and 3 (</a:t>
            </a:r>
            <a:r>
              <a:rPr lang="en-US" altLang="zh-CN" sz="1400" b="1"/>
              <a:t>insulation layer + metallizing</a:t>
            </a:r>
            <a:r>
              <a:rPr lang="en-US" altLang="zh-CN" sz="1400"/>
              <a:t>) can be </a:t>
            </a:r>
            <a:r>
              <a:rPr lang="en-US" altLang="zh-CN" sz="1400" b="1"/>
              <a:t>repeated as many times</a:t>
            </a:r>
            <a:r>
              <a:rPr lang="en-US" altLang="zh-CN" sz="1400"/>
              <a:t> as needed </a:t>
            </a:r>
            <a:endParaRPr lang="en-US" altLang="zh-CN" sz="1400"/>
          </a:p>
        </p:txBody>
      </p:sp>
      <p:pic>
        <p:nvPicPr>
          <p:cNvPr id="48" name="内容占位符 47" descr="v2-39b49af8ddc364e8499d9f9ce65d53bd_1440w"/>
          <p:cNvPicPr>
            <a:picLocks noChangeAspect="1"/>
          </p:cNvPicPr>
          <p:nvPr/>
        </p:nvPicPr>
        <p:blipFill>
          <a:blip r:embed="rId2"/>
          <a:srcRect l="12376" t="12746" r="51583" b="77291"/>
          <a:stretch>
            <a:fillRect/>
          </a:stretch>
        </p:blipFill>
        <p:spPr>
          <a:xfrm>
            <a:off x="1163320" y="3228340"/>
            <a:ext cx="4175760" cy="1240790"/>
          </a:xfrm>
          <a:prstGeom prst="rect">
            <a:avLst/>
          </a:prstGeom>
        </p:spPr>
      </p:pic>
      <p:pic>
        <p:nvPicPr>
          <p:cNvPr id="49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19007" t="76955" r="42" b="19976"/>
          <a:stretch>
            <a:fillRect/>
          </a:stretch>
        </p:blipFill>
        <p:spPr>
          <a:xfrm>
            <a:off x="391160" y="4749165"/>
            <a:ext cx="6076950" cy="247650"/>
          </a:xfrm>
          <a:prstGeom prst="rect">
            <a:avLst/>
          </a:prstGeom>
        </p:spPr>
      </p:pic>
      <p:pic>
        <p:nvPicPr>
          <p:cNvPr id="50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-110" t="79788" r="83133" b="17222"/>
          <a:stretch>
            <a:fillRect/>
          </a:stretch>
        </p:blipFill>
        <p:spPr>
          <a:xfrm>
            <a:off x="304165" y="5036185"/>
            <a:ext cx="1274445" cy="241300"/>
          </a:xfrm>
          <a:prstGeom prst="rect">
            <a:avLst/>
          </a:prstGeom>
        </p:spPr>
      </p:pic>
      <p:sp>
        <p:nvSpPr>
          <p:cNvPr id="51" name="圆角矩形 50"/>
          <p:cNvSpPr/>
          <p:nvPr/>
        </p:nvSpPr>
        <p:spPr>
          <a:xfrm>
            <a:off x="1896110" y="3353435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圆角矩形 51"/>
          <p:cNvSpPr/>
          <p:nvPr/>
        </p:nvSpPr>
        <p:spPr>
          <a:xfrm>
            <a:off x="3509010" y="3353435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箭头连接符 52"/>
          <p:cNvCxnSpPr>
            <a:stCxn id="51" idx="0"/>
          </p:cNvCxnSpPr>
          <p:nvPr/>
        </p:nvCxnSpPr>
        <p:spPr>
          <a:xfrm flipH="1" flipV="1">
            <a:off x="2626360" y="3061335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 flipV="1">
            <a:off x="4163060" y="3061335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254885" y="2745740"/>
            <a:ext cx="2350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metal lift-off (evaporation)</a:t>
            </a:r>
            <a:endParaRPr lang="en-US" altLang="zh-CN" sz="1500"/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4458335" y="3157220"/>
            <a:ext cx="457200" cy="34353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4915535" y="2992120"/>
            <a:ext cx="220916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metal for conductor traces</a:t>
            </a:r>
            <a:endParaRPr lang="en-US" altLang="zh-CN" sz="1200"/>
          </a:p>
        </p:txBody>
      </p:sp>
      <p:pic>
        <p:nvPicPr>
          <p:cNvPr id="65" name="图片 64" descr="Step 3"/>
          <p:cNvPicPr>
            <a:picLocks noChangeAspect="1"/>
          </p:cNvPicPr>
          <p:nvPr/>
        </p:nvPicPr>
        <p:blipFill>
          <a:blip r:embed="rId3"/>
          <a:srcRect l="66535" t="68491" r="19634" b="23639"/>
          <a:stretch>
            <a:fillRect/>
          </a:stretch>
        </p:blipFill>
        <p:spPr>
          <a:xfrm>
            <a:off x="8919210" y="3157220"/>
            <a:ext cx="2297430" cy="1743075"/>
          </a:xfrm>
          <a:prstGeom prst="rect">
            <a:avLst/>
          </a:prstGeom>
        </p:spPr>
      </p:pic>
      <p:sp>
        <p:nvSpPr>
          <p:cNvPr id="66" name="右箭头 65"/>
          <p:cNvSpPr/>
          <p:nvPr/>
        </p:nvSpPr>
        <p:spPr>
          <a:xfrm>
            <a:off x="7033260" y="3752850"/>
            <a:ext cx="1111250" cy="673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 rot="5400000">
            <a:off x="9747885" y="5477510"/>
            <a:ext cx="793750" cy="6731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6948805" y="1456055"/>
            <a:ext cx="4865370" cy="1427480"/>
            <a:chOff x="11400" y="2431"/>
            <a:chExt cx="7662" cy="2248"/>
          </a:xfrm>
        </p:grpSpPr>
        <p:pic>
          <p:nvPicPr>
            <p:cNvPr id="31" name="图片 30" descr="v2-7c3f375663b4ad70a7c38211a0f52e77_1440w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33" name="圆角矩形 32"/>
            <p:cNvSpPr/>
            <p:nvPr/>
          </p:nvSpPr>
          <p:spPr>
            <a:xfrm>
              <a:off x="14598" y="2444"/>
              <a:ext cx="1879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11720" y="3355"/>
              <a:ext cx="6649" cy="4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 flipV="1">
              <a:off x="14908" y="3000"/>
              <a:ext cx="504" cy="5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5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3: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182" t="31012" r="-182" b="59169"/>
          <a:stretch>
            <a:fillRect/>
          </a:stretch>
        </p:blipFill>
        <p:spPr>
          <a:xfrm>
            <a:off x="2554605" y="405130"/>
            <a:ext cx="8013700" cy="9086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49945" y="1372870"/>
            <a:ext cx="2766695" cy="9531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400"/>
              <a:t>Note: steps 2 and 3 (</a:t>
            </a:r>
            <a:r>
              <a:rPr lang="en-US" altLang="zh-CN" sz="1400" b="1"/>
              <a:t>insulation layer + metallizing</a:t>
            </a:r>
            <a:r>
              <a:rPr lang="en-US" altLang="zh-CN" sz="1400"/>
              <a:t>) can be </a:t>
            </a:r>
            <a:r>
              <a:rPr lang="en-US" altLang="zh-CN" sz="1400" b="1"/>
              <a:t>repeated as many times</a:t>
            </a:r>
            <a:r>
              <a:rPr lang="en-US" altLang="zh-CN" sz="1400"/>
              <a:t> as needed </a:t>
            </a:r>
            <a:endParaRPr lang="en-US" altLang="zh-CN" sz="1400"/>
          </a:p>
        </p:txBody>
      </p:sp>
      <p:pic>
        <p:nvPicPr>
          <p:cNvPr id="32" name="图片 31" descr="Step 3"/>
          <p:cNvPicPr>
            <a:picLocks noChangeAspect="1"/>
          </p:cNvPicPr>
          <p:nvPr/>
        </p:nvPicPr>
        <p:blipFill>
          <a:blip r:embed="rId2"/>
          <a:srcRect l="80435" t="23351" r="12765" b="60865"/>
          <a:stretch>
            <a:fillRect/>
          </a:stretch>
        </p:blipFill>
        <p:spPr>
          <a:xfrm rot="5400000">
            <a:off x="3806825" y="1138555"/>
            <a:ext cx="3203575" cy="5577840"/>
          </a:xfrm>
          <a:prstGeom prst="rect">
            <a:avLst/>
          </a:prstGeom>
        </p:spPr>
      </p:pic>
      <p:cxnSp>
        <p:nvCxnSpPr>
          <p:cNvPr id="34" name="直接连接符 33"/>
          <p:cNvCxnSpPr/>
          <p:nvPr/>
        </p:nvCxnSpPr>
        <p:spPr>
          <a:xfrm flipH="1" flipV="1">
            <a:off x="2656840" y="2129155"/>
            <a:ext cx="1320165" cy="8445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1516380" y="1760855"/>
            <a:ext cx="2359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metal (e.g., platinum)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/>
              <a:t>Goal</a:t>
            </a:r>
            <a:r>
              <a:rPr lang="en-US" altLang="zh-CN"/>
              <a:t>: Discuss biocompatible flexible, ribbon cable-like, microfabricated </a:t>
            </a:r>
            <a:r>
              <a:rPr lang="en-US" altLang="zh-CN">
                <a:sym typeface="+mn-ea"/>
              </a:rPr>
              <a:t>multi-electrode devices </a:t>
            </a:r>
            <a:r>
              <a:rPr lang="en-US" altLang="zh-CN"/>
              <a:t>capable of implanting in sensitive biological tissue + methods for fabricating such </a:t>
            </a:r>
            <a:r>
              <a:rPr lang="en-US" altLang="zh-CN"/>
              <a:t>arrays</a:t>
            </a:r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4: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444" t="39356" r="-444" b="50825"/>
          <a:stretch>
            <a:fillRect/>
          </a:stretch>
        </p:blipFill>
        <p:spPr>
          <a:xfrm>
            <a:off x="2554605" y="405130"/>
            <a:ext cx="8013700" cy="908685"/>
          </a:xfrm>
          <a:prstGeom prst="rect">
            <a:avLst/>
          </a:prstGeom>
        </p:spPr>
      </p:pic>
      <p:pic>
        <p:nvPicPr>
          <p:cNvPr id="3" name="内容占位符 2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2"/>
          <a:srcRect l="12376" t="22402" r="51583" b="63220"/>
          <a:stretch>
            <a:fillRect/>
          </a:stretch>
        </p:blipFill>
        <p:spPr>
          <a:xfrm>
            <a:off x="6574155" y="3114675"/>
            <a:ext cx="5240020" cy="2247265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16216" t="79788" r="8163" b="17300"/>
          <a:stretch>
            <a:fillRect/>
          </a:stretch>
        </p:blipFill>
        <p:spPr>
          <a:xfrm>
            <a:off x="6355715" y="5514340"/>
            <a:ext cx="5676900" cy="234950"/>
          </a:xfrm>
          <a:prstGeom prst="rect">
            <a:avLst/>
          </a:prstGeom>
        </p:spPr>
      </p:pic>
      <p:grpSp>
        <p:nvGrpSpPr>
          <p:cNvPr id="36" name="组合 35"/>
          <p:cNvGrpSpPr/>
          <p:nvPr/>
        </p:nvGrpSpPr>
        <p:grpSpPr>
          <a:xfrm>
            <a:off x="6948805" y="1456055"/>
            <a:ext cx="4865370" cy="1427480"/>
            <a:chOff x="11400" y="2431"/>
            <a:chExt cx="7662" cy="2248"/>
          </a:xfrm>
        </p:grpSpPr>
        <p:pic>
          <p:nvPicPr>
            <p:cNvPr id="31" name="图片 30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33" name="圆角矩形 32"/>
            <p:cNvSpPr/>
            <p:nvPr/>
          </p:nvSpPr>
          <p:spPr>
            <a:xfrm>
              <a:off x="14598" y="2444"/>
              <a:ext cx="1879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1720" y="3355"/>
              <a:ext cx="6649" cy="4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 flipV="1">
              <a:off x="14908" y="3000"/>
              <a:ext cx="504" cy="5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30" name="图片 29" descr="Step 4"/>
          <p:cNvPicPr>
            <a:picLocks noChangeAspect="1"/>
          </p:cNvPicPr>
          <p:nvPr/>
        </p:nvPicPr>
        <p:blipFill>
          <a:blip r:embed="rId4"/>
          <a:srcRect l="25263" t="28997" r="46265" b="64440"/>
          <a:stretch>
            <a:fillRect/>
          </a:stretch>
        </p:blipFill>
        <p:spPr>
          <a:xfrm>
            <a:off x="219075" y="2268220"/>
            <a:ext cx="6193790" cy="190436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5: 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-3328" t="49251" r="3328" b="40930"/>
          <a:stretch>
            <a:fillRect/>
          </a:stretch>
        </p:blipFill>
        <p:spPr>
          <a:xfrm>
            <a:off x="4262755" y="405130"/>
            <a:ext cx="8013700" cy="908685"/>
          </a:xfrm>
          <a:prstGeom prst="rect">
            <a:avLst/>
          </a:prstGeom>
        </p:spPr>
      </p:pic>
      <p:grpSp>
        <p:nvGrpSpPr>
          <p:cNvPr id="58" name="组合 57"/>
          <p:cNvGrpSpPr/>
          <p:nvPr/>
        </p:nvGrpSpPr>
        <p:grpSpPr>
          <a:xfrm>
            <a:off x="274320" y="1621155"/>
            <a:ext cx="6674485" cy="3837940"/>
            <a:chOff x="1750" y="2791"/>
            <a:chExt cx="11756" cy="6394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13655" t="35722" r="51635" b="35055"/>
            <a:stretch>
              <a:fillRect/>
            </a:stretch>
          </p:blipFill>
          <p:spPr>
            <a:xfrm>
              <a:off x="4421" y="2791"/>
              <a:ext cx="5979" cy="541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1750" y="8533"/>
              <a:ext cx="11756" cy="652"/>
              <a:chOff x="1746" y="8689"/>
              <a:chExt cx="13615" cy="741"/>
            </a:xfrm>
          </p:grpSpPr>
          <p:pic>
            <p:nvPicPr>
              <p:cNvPr id="12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361" t="82981" r="624" b="14481"/>
              <a:stretch>
                <a:fillRect/>
              </a:stretch>
            </p:blipFill>
            <p:spPr>
              <a:xfrm>
                <a:off x="2705" y="8689"/>
                <a:ext cx="12657" cy="401"/>
              </a:xfrm>
              <a:prstGeom prst="rect">
                <a:avLst/>
              </a:prstGeom>
            </p:spPr>
          </p:pic>
          <p:pic>
            <p:nvPicPr>
              <p:cNvPr id="13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439" t="86082" r="65680" b="11759"/>
              <a:stretch>
                <a:fillRect/>
              </a:stretch>
            </p:blipFill>
            <p:spPr>
              <a:xfrm>
                <a:off x="1746" y="9090"/>
                <a:ext cx="4331" cy="341"/>
              </a:xfrm>
              <a:prstGeom prst="rect">
                <a:avLst/>
              </a:prstGeom>
            </p:spPr>
          </p:pic>
          <p:pic>
            <p:nvPicPr>
              <p:cNvPr id="14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91349" t="80067" r="-32" b="17774"/>
              <a:stretch>
                <a:fillRect/>
              </a:stretch>
            </p:blipFill>
            <p:spPr>
              <a:xfrm>
                <a:off x="1746" y="8689"/>
                <a:ext cx="1110" cy="341"/>
              </a:xfrm>
              <a:prstGeom prst="rect">
                <a:avLst/>
              </a:prstGeom>
            </p:spPr>
          </p:pic>
        </p:grpSp>
        <p:sp>
          <p:nvSpPr>
            <p:cNvPr id="49" name="圆角矩形 48"/>
            <p:cNvSpPr/>
            <p:nvPr/>
          </p:nvSpPr>
          <p:spPr>
            <a:xfrm>
              <a:off x="4261" y="6281"/>
              <a:ext cx="6020" cy="19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948805" y="1416685"/>
            <a:ext cx="4865370" cy="1467485"/>
            <a:chOff x="11400" y="2369"/>
            <a:chExt cx="7662" cy="2311"/>
          </a:xfrm>
        </p:grpSpPr>
        <p:pic>
          <p:nvPicPr>
            <p:cNvPr id="53" name="图片 52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54" name="圆角矩形 53"/>
            <p:cNvSpPr/>
            <p:nvPr/>
          </p:nvSpPr>
          <p:spPr>
            <a:xfrm>
              <a:off x="11721" y="2369"/>
              <a:ext cx="1685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1720" y="3247"/>
              <a:ext cx="1399" cy="35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12268" y="2691"/>
              <a:ext cx="434" cy="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57" name="图片 56" descr="Step 5"/>
          <p:cNvPicPr>
            <a:picLocks noChangeAspect="1"/>
          </p:cNvPicPr>
          <p:nvPr/>
        </p:nvPicPr>
        <p:blipFill>
          <a:blip r:embed="rId4"/>
          <a:srcRect l="84267" t="14616" r="8448" b="63061"/>
          <a:stretch>
            <a:fillRect/>
          </a:stretch>
        </p:blipFill>
        <p:spPr>
          <a:xfrm rot="5400000">
            <a:off x="8491220" y="2040890"/>
            <a:ext cx="1780540" cy="40919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6: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-1347" t="59172" r="7068" b="31647"/>
          <a:stretch>
            <a:fillRect/>
          </a:stretch>
        </p:blipFill>
        <p:spPr>
          <a:xfrm>
            <a:off x="4198620" y="323850"/>
            <a:ext cx="7555230" cy="849630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797560" y="1611630"/>
            <a:ext cx="5818505" cy="4926330"/>
            <a:chOff x="5601" y="2087"/>
            <a:chExt cx="9163" cy="7758"/>
          </a:xfrm>
        </p:grpSpPr>
        <p:sp>
          <p:nvSpPr>
            <p:cNvPr id="38" name="文本框 37"/>
            <p:cNvSpPr txBox="1"/>
            <p:nvPr/>
          </p:nvSpPr>
          <p:spPr>
            <a:xfrm>
              <a:off x="12195" y="2087"/>
              <a:ext cx="2569" cy="14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parylene-C</a:t>
              </a:r>
              <a:endParaRPr lang="en-US" altLang="zh-CN"/>
            </a:p>
            <a:p>
              <a:r>
                <a:rPr lang="en-US" altLang="zh-CN"/>
                <a:t>(thread support layer)</a:t>
              </a:r>
              <a:endParaRPr lang="en-US" altLang="zh-CN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601" y="2270"/>
              <a:ext cx="7250" cy="7575"/>
              <a:chOff x="5601" y="2270"/>
              <a:chExt cx="7250" cy="7575"/>
            </a:xfrm>
          </p:grpSpPr>
          <p:pic>
            <p:nvPicPr>
              <p:cNvPr id="30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54234" t="1093" r="11056" b="55108"/>
              <a:stretch>
                <a:fillRect/>
              </a:stretch>
            </p:blipFill>
            <p:spPr>
              <a:xfrm>
                <a:off x="6952" y="2330"/>
                <a:ext cx="4630" cy="6281"/>
              </a:xfrm>
              <a:prstGeom prst="rect">
                <a:avLst/>
              </a:prstGeom>
            </p:spPr>
          </p:pic>
          <p:grpSp>
            <p:nvGrpSpPr>
              <p:cNvPr id="36" name="组合 35"/>
              <p:cNvGrpSpPr/>
              <p:nvPr/>
            </p:nvGrpSpPr>
            <p:grpSpPr>
              <a:xfrm>
                <a:off x="5601" y="8797"/>
                <a:ext cx="7250" cy="1048"/>
                <a:chOff x="3173" y="8813"/>
                <a:chExt cx="7250" cy="1048"/>
              </a:xfrm>
            </p:grpSpPr>
            <p:pic>
              <p:nvPicPr>
                <p:cNvPr id="31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2"/>
                <a:srcRect l="29737" t="88403" r="9567" b="8755"/>
                <a:stretch>
                  <a:fillRect/>
                </a:stretch>
              </p:blipFill>
              <p:spPr>
                <a:xfrm>
                  <a:off x="3288" y="8813"/>
                  <a:ext cx="7102" cy="358"/>
                </a:xfrm>
                <a:prstGeom prst="rect">
                  <a:avLst/>
                </a:prstGeom>
              </p:spPr>
            </p:pic>
            <p:pic>
              <p:nvPicPr>
                <p:cNvPr id="32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2"/>
                <a:srcRect l="509" t="91499" r="49188" b="6025"/>
                <a:stretch>
                  <a:fillRect/>
                </a:stretch>
              </p:blipFill>
              <p:spPr>
                <a:xfrm>
                  <a:off x="4229" y="9187"/>
                  <a:ext cx="5886" cy="312"/>
                </a:xfrm>
                <a:prstGeom prst="rect">
                  <a:avLst/>
                </a:prstGeom>
              </p:spPr>
            </p:pic>
            <p:pic>
              <p:nvPicPr>
                <p:cNvPr id="33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2"/>
                <a:srcRect l="89621" t="88181" r="748" b="8938"/>
                <a:stretch>
                  <a:fillRect/>
                </a:stretch>
              </p:blipFill>
              <p:spPr>
                <a:xfrm>
                  <a:off x="3173" y="9136"/>
                  <a:ext cx="1127" cy="363"/>
                </a:xfrm>
                <a:prstGeom prst="rect">
                  <a:avLst/>
                </a:prstGeom>
              </p:spPr>
            </p:pic>
            <p:pic>
              <p:nvPicPr>
                <p:cNvPr id="34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2"/>
                <a:srcRect l="1364" t="94356" r="85800" b="2763"/>
                <a:stretch>
                  <a:fillRect/>
                </a:stretch>
              </p:blipFill>
              <p:spPr>
                <a:xfrm>
                  <a:off x="8921" y="9499"/>
                  <a:ext cx="1502" cy="363"/>
                </a:xfrm>
                <a:prstGeom prst="rect">
                  <a:avLst/>
                </a:prstGeom>
              </p:spPr>
            </p:pic>
            <p:pic>
              <p:nvPicPr>
                <p:cNvPr id="35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2"/>
                <a:srcRect l="51444" t="91539" r="415" b="5953"/>
                <a:stretch>
                  <a:fillRect/>
                </a:stretch>
              </p:blipFill>
              <p:spPr>
                <a:xfrm>
                  <a:off x="3288" y="9499"/>
                  <a:ext cx="5633" cy="316"/>
                </a:xfrm>
                <a:prstGeom prst="rect">
                  <a:avLst/>
                </a:prstGeom>
              </p:spPr>
            </p:pic>
          </p:grpSp>
          <p:cxnSp>
            <p:nvCxnSpPr>
              <p:cNvPr id="37" name="直接连接符 36"/>
              <p:cNvCxnSpPr/>
              <p:nvPr/>
            </p:nvCxnSpPr>
            <p:spPr>
              <a:xfrm flipV="1">
                <a:off x="10665" y="2270"/>
                <a:ext cx="1530" cy="30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9" name="圆角矩形 48"/>
              <p:cNvSpPr/>
              <p:nvPr/>
            </p:nvSpPr>
            <p:spPr>
              <a:xfrm>
                <a:off x="6886" y="6671"/>
                <a:ext cx="4600" cy="194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948805" y="1416685"/>
            <a:ext cx="4865370" cy="1467485"/>
            <a:chOff x="11400" y="2369"/>
            <a:chExt cx="7662" cy="2311"/>
          </a:xfrm>
        </p:grpSpPr>
        <p:pic>
          <p:nvPicPr>
            <p:cNvPr id="53" name="图片 52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54" name="圆角矩形 53"/>
            <p:cNvSpPr/>
            <p:nvPr/>
          </p:nvSpPr>
          <p:spPr>
            <a:xfrm>
              <a:off x="11721" y="2369"/>
              <a:ext cx="1685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1720" y="3247"/>
              <a:ext cx="1399" cy="35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/>
            <p:nvPr/>
          </p:nvCxnSpPr>
          <p:spPr>
            <a:xfrm flipV="1">
              <a:off x="12268" y="2691"/>
              <a:ext cx="434" cy="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50" name="图片 49" descr="Step 6(2)"/>
          <p:cNvPicPr>
            <a:picLocks noChangeAspect="1"/>
          </p:cNvPicPr>
          <p:nvPr/>
        </p:nvPicPr>
        <p:blipFill>
          <a:blip r:embed="rId4"/>
          <a:srcRect l="57717" t="8203" r="27676" b="63535"/>
          <a:stretch>
            <a:fillRect/>
          </a:stretch>
        </p:blipFill>
        <p:spPr>
          <a:xfrm rot="5400000">
            <a:off x="8025130" y="2472055"/>
            <a:ext cx="2865755" cy="459168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450840" y="3650615"/>
            <a:ext cx="16313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parylene-C</a:t>
            </a:r>
            <a:endParaRPr lang="en-US" altLang="zh-CN"/>
          </a:p>
          <a:p>
            <a:r>
              <a:rPr lang="en-US" altLang="zh-CN"/>
              <a:t>(thread support layer)</a:t>
            </a:r>
            <a:endParaRPr lang="en-US" altLang="zh-CN"/>
          </a:p>
        </p:txBody>
      </p:sp>
      <p:cxnSp>
        <p:nvCxnSpPr>
          <p:cNvPr id="57" name="直接连接符 56"/>
          <p:cNvCxnSpPr/>
          <p:nvPr/>
        </p:nvCxnSpPr>
        <p:spPr>
          <a:xfrm>
            <a:off x="6528435" y="3841115"/>
            <a:ext cx="1153160" cy="1714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7:</a:t>
            </a:r>
            <a:endParaRPr lang="en-US" altLang="zh-CN">
              <a:highlight>
                <a:srgbClr val="FFFF00"/>
              </a:highlight>
            </a:endParaRPr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7940" t="68422" r="10444" b="21979"/>
          <a:stretch>
            <a:fillRect/>
          </a:stretch>
        </p:blipFill>
        <p:spPr>
          <a:xfrm>
            <a:off x="3517900" y="425450"/>
            <a:ext cx="6540500" cy="88836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4834255" y="3378835"/>
            <a:ext cx="7042150" cy="2016125"/>
            <a:chOff x="4347" y="4095"/>
            <a:chExt cx="11090" cy="3175"/>
          </a:xfrm>
        </p:grpSpPr>
        <p:pic>
          <p:nvPicPr>
            <p:cNvPr id="9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13368" t="64011" r="52926" b="26515"/>
            <a:stretch>
              <a:fillRect/>
            </a:stretch>
          </p:blipFill>
          <p:spPr>
            <a:xfrm>
              <a:off x="5281" y="4095"/>
              <a:ext cx="8638" cy="2610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347" y="6950"/>
              <a:ext cx="11091" cy="320"/>
              <a:chOff x="3905" y="7280"/>
              <a:chExt cx="11091" cy="320"/>
            </a:xfrm>
          </p:grpSpPr>
          <p:pic>
            <p:nvPicPr>
              <p:cNvPr id="10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34571" t="85848" r="373" b="11633"/>
              <a:stretch>
                <a:fillRect/>
              </a:stretch>
            </p:blipFill>
            <p:spPr>
              <a:xfrm>
                <a:off x="3905" y="7280"/>
                <a:ext cx="7691" cy="320"/>
              </a:xfrm>
              <a:prstGeom prst="rect">
                <a:avLst/>
              </a:prstGeom>
            </p:spPr>
          </p:pic>
          <p:pic>
            <p:nvPicPr>
              <p:cNvPr id="25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990" t="88682" r="69819" b="8878"/>
              <a:stretch>
                <a:fillRect/>
              </a:stretch>
            </p:blipFill>
            <p:spPr>
              <a:xfrm>
                <a:off x="11546" y="7280"/>
                <a:ext cx="3451" cy="310"/>
              </a:xfrm>
              <a:prstGeom prst="rect">
                <a:avLst/>
              </a:prstGeom>
            </p:spPr>
          </p:pic>
        </p:grpSp>
        <p:sp>
          <p:nvSpPr>
            <p:cNvPr id="40" name="圆角矩形 39"/>
            <p:cNvSpPr/>
            <p:nvPr/>
          </p:nvSpPr>
          <p:spPr>
            <a:xfrm>
              <a:off x="6646" y="4980"/>
              <a:ext cx="6849" cy="4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948805" y="1456055"/>
            <a:ext cx="4865370" cy="1428115"/>
            <a:chOff x="11400" y="2431"/>
            <a:chExt cx="7662" cy="2249"/>
          </a:xfrm>
        </p:grpSpPr>
        <p:pic>
          <p:nvPicPr>
            <p:cNvPr id="69" name="图片 68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102" name="圆角矩形 101"/>
            <p:cNvSpPr/>
            <p:nvPr/>
          </p:nvSpPr>
          <p:spPr>
            <a:xfrm>
              <a:off x="16652" y="2431"/>
              <a:ext cx="820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12969" y="3383"/>
              <a:ext cx="4937" cy="12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05" name="直接连接符 104"/>
            <p:cNvCxnSpPr/>
            <p:nvPr/>
          </p:nvCxnSpPr>
          <p:spPr>
            <a:xfrm flipV="1">
              <a:off x="16421" y="3019"/>
              <a:ext cx="400" cy="4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06" name="图片 105" descr="Step 7(2)"/>
          <p:cNvPicPr>
            <a:picLocks noChangeAspect="1"/>
          </p:cNvPicPr>
          <p:nvPr/>
        </p:nvPicPr>
        <p:blipFill>
          <a:blip r:embed="rId4"/>
          <a:srcRect l="48600" t="28114" r="31341" b="19251"/>
          <a:stretch>
            <a:fillRect/>
          </a:stretch>
        </p:blipFill>
        <p:spPr>
          <a:xfrm rot="5400000">
            <a:off x="1536065" y="732155"/>
            <a:ext cx="2436495" cy="4793615"/>
          </a:xfrm>
          <a:prstGeom prst="rect">
            <a:avLst/>
          </a:prstGeom>
        </p:spPr>
      </p:pic>
      <p:sp>
        <p:nvSpPr>
          <p:cNvPr id="107" name="圆角矩形 106"/>
          <p:cNvSpPr/>
          <p:nvPr/>
        </p:nvSpPr>
        <p:spPr>
          <a:xfrm>
            <a:off x="532765" y="3117850"/>
            <a:ext cx="4349115" cy="3111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8" name="直接连接符 107"/>
          <p:cNvCxnSpPr/>
          <p:nvPr/>
        </p:nvCxnSpPr>
        <p:spPr>
          <a:xfrm flipV="1">
            <a:off x="4711700" y="3053080"/>
            <a:ext cx="952500" cy="252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5586730" y="2880360"/>
            <a:ext cx="2402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current bus</a:t>
            </a:r>
            <a:endParaRPr lang="en-US" altLang="zh-CN"/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8:</a:t>
            </a:r>
            <a:endParaRPr lang="en-US" altLang="zh-CN"/>
          </a:p>
        </p:txBody>
      </p:sp>
      <p:pic>
        <p:nvPicPr>
          <p:cNvPr id="4" name="图片 3" descr="截图20240506211324"/>
          <p:cNvPicPr>
            <a:picLocks noChangeAspect="1"/>
          </p:cNvPicPr>
          <p:nvPr/>
        </p:nvPicPr>
        <p:blipFill>
          <a:blip r:embed="rId1"/>
          <a:srcRect l="-539" t="77088" r="539" b="13093"/>
          <a:stretch>
            <a:fillRect/>
          </a:stretch>
        </p:blipFill>
        <p:spPr>
          <a:xfrm>
            <a:off x="2554605" y="405130"/>
            <a:ext cx="8013700" cy="90868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618480" y="3773170"/>
            <a:ext cx="5276850" cy="2394585"/>
            <a:chOff x="5440" y="3855"/>
            <a:chExt cx="8310" cy="3771"/>
          </a:xfrm>
        </p:grpSpPr>
        <p:pic>
          <p:nvPicPr>
            <p:cNvPr id="9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54414" t="47785" r="13160" b="40998"/>
            <a:stretch>
              <a:fillRect/>
            </a:stretch>
          </p:blipFill>
          <p:spPr>
            <a:xfrm>
              <a:off x="5440" y="3855"/>
              <a:ext cx="8310" cy="3090"/>
            </a:xfrm>
            <a:prstGeom prst="rect">
              <a:avLst/>
            </a:prstGeom>
          </p:spPr>
        </p:pic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13255" t="94050" r="42311" b="2801"/>
            <a:stretch>
              <a:fillRect/>
            </a:stretch>
          </p:blipFill>
          <p:spPr>
            <a:xfrm>
              <a:off x="6143" y="7100"/>
              <a:ext cx="6915" cy="527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856095" y="1456690"/>
            <a:ext cx="4865370" cy="1467485"/>
            <a:chOff x="11400" y="2369"/>
            <a:chExt cx="7662" cy="2311"/>
          </a:xfrm>
        </p:grpSpPr>
        <p:pic>
          <p:nvPicPr>
            <p:cNvPr id="8" name="图片 7" descr="v2-7c3f375663b4ad70a7c38211a0f52e77_1440w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11" name="圆角矩形 10"/>
            <p:cNvSpPr/>
            <p:nvPr/>
          </p:nvSpPr>
          <p:spPr>
            <a:xfrm>
              <a:off x="11721" y="2369"/>
              <a:ext cx="1685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11720" y="3247"/>
              <a:ext cx="1399" cy="35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3" name="直接连接符 12"/>
            <p:cNvCxnSpPr/>
            <p:nvPr/>
          </p:nvCxnSpPr>
          <p:spPr>
            <a:xfrm flipV="1">
              <a:off x="12268" y="2691"/>
              <a:ext cx="434" cy="76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4" name="图片 13" descr="Step 8(2)"/>
          <p:cNvPicPr>
            <a:picLocks noChangeAspect="1"/>
          </p:cNvPicPr>
          <p:nvPr/>
        </p:nvPicPr>
        <p:blipFill>
          <a:blip r:embed="rId4"/>
          <a:srcRect l="56321" t="18596" r="22965" b="18758"/>
          <a:stretch>
            <a:fillRect/>
          </a:stretch>
        </p:blipFill>
        <p:spPr>
          <a:xfrm rot="5400000">
            <a:off x="1567815" y="1570355"/>
            <a:ext cx="2258695" cy="512191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 flipV="1">
            <a:off x="975360" y="2251710"/>
            <a:ext cx="194310" cy="14649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75360" y="1779270"/>
            <a:ext cx="2944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electrolytic nickel pad</a:t>
            </a:r>
            <a:endParaRPr lang="en-US" altLang="zh-CN"/>
          </a:p>
        </p:txBody>
      </p:sp>
      <p:sp>
        <p:nvSpPr>
          <p:cNvPr id="49" name="圆角矩形 48"/>
          <p:cNvSpPr/>
          <p:nvPr/>
        </p:nvSpPr>
        <p:spPr>
          <a:xfrm>
            <a:off x="608330" y="3478530"/>
            <a:ext cx="763905" cy="7626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705225" y="3381375"/>
            <a:ext cx="763905" cy="76263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Not shown: Device Release + Ultrasonic Wire-bonding</a:t>
            </a:r>
            <a:endParaRPr lang="en-US" altLang="zh-CN"/>
          </a:p>
        </p:txBody>
      </p:sp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1"/>
          <a:srcRect l="53055" t="61116" r="10456" b="26608"/>
          <a:stretch>
            <a:fillRect/>
          </a:stretch>
        </p:blipFill>
        <p:spPr>
          <a:xfrm>
            <a:off x="3467735" y="2479675"/>
            <a:ext cx="5250180" cy="18986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086100" y="4559300"/>
            <a:ext cx="6263005" cy="306070"/>
            <a:chOff x="4193" y="6938"/>
            <a:chExt cx="10613" cy="572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1"/>
            <a:srcRect l="58749" t="94289" r="492" b="2544"/>
            <a:stretch>
              <a:fillRect/>
            </a:stretch>
          </p:blipFill>
          <p:spPr>
            <a:xfrm>
              <a:off x="4193" y="6980"/>
              <a:ext cx="6343" cy="530"/>
            </a:xfrm>
            <a:prstGeom prst="rect">
              <a:avLst/>
            </a:prstGeom>
          </p:spPr>
        </p:pic>
        <p:pic>
          <p:nvPicPr>
            <p:cNvPr id="4" name="内容占位符 3" descr="v2-39b49af8ddc364e8499d9f9ce65d53bd_1440w"/>
            <p:cNvPicPr>
              <a:picLocks noChangeAspect="1"/>
            </p:cNvPicPr>
            <p:nvPr/>
          </p:nvPicPr>
          <p:blipFill>
            <a:blip r:embed="rId1"/>
            <a:srcRect l="981" t="96835" r="71003" b="-2"/>
            <a:stretch>
              <a:fillRect/>
            </a:stretch>
          </p:blipFill>
          <p:spPr>
            <a:xfrm>
              <a:off x="10446" y="6938"/>
              <a:ext cx="4360" cy="53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6948805" y="1449070"/>
            <a:ext cx="4892040" cy="1428115"/>
            <a:chOff x="11400" y="2431"/>
            <a:chExt cx="7704" cy="2249"/>
          </a:xfrm>
        </p:grpSpPr>
        <p:pic>
          <p:nvPicPr>
            <p:cNvPr id="7" name="图片 6" descr="v2-7c3f375663b4ad70a7c38211a0f52e77_1440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00" y="2431"/>
              <a:ext cx="7662" cy="2249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>
            <a:xfrm>
              <a:off x="18217" y="2431"/>
              <a:ext cx="887" cy="71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7773" y="3247"/>
              <a:ext cx="687" cy="359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18082" y="3015"/>
              <a:ext cx="228" cy="44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1. Form Registration Marks on Surface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5270" y="2000250"/>
            <a:ext cx="2771775" cy="1087120"/>
          </a:xfrm>
          <a:ln w="28575">
            <a:solidFill>
              <a:srgbClr val="FF0000"/>
            </a:solidFill>
          </a:ln>
        </p:spPr>
        <p:txBody>
          <a:bodyPr/>
          <a:p>
            <a:pPr marL="0" indent="0">
              <a:buNone/>
            </a:pPr>
            <a:r>
              <a:rPr lang="en-US" altLang="zh-CN" sz="1200" b="1">
                <a:solidFill>
                  <a:srgbClr val="FF0000"/>
                </a:solidFill>
                <a:sym typeface="+mn-ea"/>
              </a:rPr>
              <a:t>Registration marks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- allow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 layer-to-layer alignment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 @ 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resolution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of </a:t>
            </a:r>
            <a:r>
              <a:rPr lang="en-US" altLang="zh-CN" sz="1200" b="1">
                <a:solidFill>
                  <a:schemeClr val="tx1"/>
                </a:solidFill>
                <a:sym typeface="+mn-ea"/>
              </a:rPr>
              <a:t>~40nm 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(</a:t>
            </a:r>
            <a:r>
              <a:rPr lang="en-US" altLang="zh-CN" sz="1200" b="1">
                <a:solidFill>
                  <a:srgbClr val="FF0000"/>
                </a:solidFill>
                <a:sym typeface="+mn-ea"/>
              </a:rPr>
              <a:t>higher resolution features</a:t>
            </a:r>
            <a:r>
              <a:rPr lang="en-US" altLang="zh-CN" sz="1200">
                <a:solidFill>
                  <a:schemeClr val="tx1"/>
                </a:solidFill>
                <a:sym typeface="+mn-ea"/>
              </a:rPr>
              <a:t>)</a:t>
            </a:r>
            <a:endParaRPr lang="en-US" altLang="zh-CN" sz="12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8480" y="1594485"/>
            <a:ext cx="4324350" cy="5263515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t="12388" b="79650"/>
          <a:stretch>
            <a:fillRect/>
          </a:stretch>
        </p:blipFill>
        <p:spPr>
          <a:xfrm>
            <a:off x="103505" y="1242060"/>
            <a:ext cx="6345555" cy="583565"/>
          </a:xfrm>
          <a:prstGeom prst="rect">
            <a:avLst/>
          </a:prstGeom>
        </p:spPr>
      </p:pic>
      <p:pic>
        <p:nvPicPr>
          <p:cNvPr id="37" name="图片 36" descr="home">
            <a:hlinkClick r:id="rId3"/>
          </p:cNvPr>
          <p:cNvPicPr>
            <a:picLocks noChangeAspect="1"/>
          </p:cNvPicPr>
          <p:nvPr/>
        </p:nvPicPr>
        <p:blipFill>
          <a:blip r:embed="rId4"/>
          <a:srcRect l="-775" t="-2743" r="-731" b="-3130"/>
          <a:stretch>
            <a:fillRect/>
          </a:stretch>
        </p:blipFill>
        <p:spPr>
          <a:xfrm>
            <a:off x="7625080" y="2132330"/>
            <a:ext cx="4088130" cy="363347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230235" y="5886450"/>
            <a:ext cx="287782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/>
              <a:t>Image source</a:t>
            </a:r>
            <a:r>
              <a:rPr lang="zh-CN" altLang="en-US" sz="1100"/>
              <a:t>：</a:t>
            </a:r>
            <a:r>
              <a:rPr lang="en-US" altLang="zh-CN" sz="1100"/>
              <a:t> </a:t>
            </a:r>
            <a:r>
              <a:rPr lang="zh-CN" altLang="en-US" sz="1100">
                <a:hlinkClick r:id="rId3"/>
              </a:rPr>
              <a:t>http://www.yxkxyghx.org/CN/abstract/html/20160201.htm</a:t>
            </a:r>
            <a:endParaRPr lang="zh-CN" altLang="en-US" sz="1100"/>
          </a:p>
        </p:txBody>
      </p:sp>
      <p:cxnSp>
        <p:nvCxnSpPr>
          <p:cNvPr id="39" name="直接连接符 38"/>
          <p:cNvCxnSpPr/>
          <p:nvPr/>
        </p:nvCxnSpPr>
        <p:spPr>
          <a:xfrm>
            <a:off x="7002780" y="4400550"/>
            <a:ext cx="1047750" cy="6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7002780" y="4800600"/>
            <a:ext cx="876300" cy="50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002780" y="5346700"/>
            <a:ext cx="679450" cy="1206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7002780" y="2451100"/>
            <a:ext cx="679450" cy="254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7002780" y="3111500"/>
            <a:ext cx="838200" cy="1282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977380" y="3797300"/>
            <a:ext cx="857250" cy="304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5" name="内容占位符 14" descr="图片_20240517122105"/>
          <p:cNvPicPr>
            <a:picLocks noChangeAspect="1"/>
          </p:cNvPicPr>
          <p:nvPr/>
        </p:nvPicPr>
        <p:blipFill>
          <a:blip r:embed="rId5"/>
          <a:srcRect l="47331" t="45630" r="41779" b="48686"/>
          <a:stretch>
            <a:fillRect/>
          </a:stretch>
        </p:blipFill>
        <p:spPr>
          <a:xfrm>
            <a:off x="307340" y="3802380"/>
            <a:ext cx="2884805" cy="200850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1.1:</a:t>
            </a:r>
            <a:endParaRPr lang="en-US" altLang="zh-CN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t="14948" b="73471"/>
          <a:stretch>
            <a:fillRect/>
          </a:stretch>
        </p:blipFill>
        <p:spPr>
          <a:xfrm>
            <a:off x="3009900" y="486410"/>
            <a:ext cx="5869305" cy="827405"/>
          </a:xfrm>
          <a:prstGeom prst="rect">
            <a:avLst/>
          </a:prstGeom>
        </p:spPr>
      </p:pic>
      <p:pic>
        <p:nvPicPr>
          <p:cNvPr id="8" name="内容占位符 7" descr="d000baa1cd11728b4710cefbfeb0d4cec3fdfd03869c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" y="3484245"/>
            <a:ext cx="3031490" cy="23768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45135" y="2108200"/>
            <a:ext cx="2698750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b="1" u="sng"/>
              <a:t>Photoresist </a:t>
            </a:r>
            <a:r>
              <a:rPr lang="en-US" altLang="zh-CN"/>
              <a:t>- use </a:t>
            </a:r>
            <a:r>
              <a:rPr lang="en-US" altLang="zh-CN" b="1"/>
              <a:t>UV light </a:t>
            </a:r>
            <a:r>
              <a:rPr lang="en-US" altLang="zh-CN"/>
              <a:t>to </a:t>
            </a:r>
            <a:r>
              <a:rPr lang="en-US" altLang="zh-CN" b="1"/>
              <a:t>coat a layer of silicon </a:t>
            </a:r>
            <a:r>
              <a:rPr lang="en-US" altLang="zh-CN"/>
              <a:t>(</a:t>
            </a:r>
            <a:r>
              <a:rPr lang="en-US" altLang="zh-CN" b="1"/>
              <a:t>“silicon wafer”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12" name="图片 11" descr="home"/>
          <p:cNvPicPr>
            <a:picLocks noChangeAspect="1"/>
          </p:cNvPicPr>
          <p:nvPr/>
        </p:nvPicPr>
        <p:blipFill>
          <a:blip r:embed="rId3"/>
          <a:srcRect l="-626" t="-784" r="15170" b="84176"/>
          <a:stretch>
            <a:fillRect/>
          </a:stretch>
        </p:blipFill>
        <p:spPr>
          <a:xfrm>
            <a:off x="8110220" y="1543685"/>
            <a:ext cx="3900805" cy="645795"/>
          </a:xfrm>
          <a:prstGeom prst="rect">
            <a:avLst/>
          </a:prstGeom>
        </p:spPr>
      </p:pic>
      <p:pic>
        <p:nvPicPr>
          <p:cNvPr id="5" name="图片 4" descr="图片_20240517125556"/>
          <p:cNvPicPr>
            <a:picLocks noChangeAspect="1"/>
          </p:cNvPicPr>
          <p:nvPr/>
        </p:nvPicPr>
        <p:blipFill>
          <a:blip r:embed="rId4"/>
          <a:srcRect l="12143" t="30052" r="65335" b="54399"/>
          <a:stretch>
            <a:fillRect/>
          </a:stretch>
        </p:blipFill>
        <p:spPr>
          <a:xfrm>
            <a:off x="3344545" y="2590800"/>
            <a:ext cx="5099685" cy="2639695"/>
          </a:xfrm>
          <a:prstGeom prst="rect">
            <a:avLst/>
          </a:prstGeom>
        </p:spPr>
      </p:pic>
      <p:pic>
        <p:nvPicPr>
          <p:cNvPr id="6" name="图片 5" descr="72f082025aafa40f0d5a83e9e40de74b79f019d7"/>
          <p:cNvPicPr>
            <a:picLocks noChangeAspect="1"/>
          </p:cNvPicPr>
          <p:nvPr/>
        </p:nvPicPr>
        <p:blipFill>
          <a:blip r:embed="rId5"/>
          <a:srcRect l="3010" t="1995" r="34318" b="86317"/>
          <a:stretch>
            <a:fillRect/>
          </a:stretch>
        </p:blipFill>
        <p:spPr>
          <a:xfrm>
            <a:off x="8550910" y="3101340"/>
            <a:ext cx="3366135" cy="11176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1.2:</a:t>
            </a:r>
            <a:endParaRPr lang="zh-CN" altLang="en-US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l="-487" t="25880" r="487" b="62539"/>
          <a:stretch>
            <a:fillRect/>
          </a:stretch>
        </p:blipFill>
        <p:spPr>
          <a:xfrm>
            <a:off x="1534160" y="547370"/>
            <a:ext cx="5869305" cy="827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01625" y="1482725"/>
            <a:ext cx="3049905" cy="19462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500" b="1" u="sng"/>
              <a:t>Stepper Lithography</a:t>
            </a:r>
            <a:r>
              <a:rPr lang="en-US" altLang="zh-CN" sz="1500"/>
              <a:t>: </a:t>
            </a:r>
            <a:endParaRPr lang="en-US" altLang="zh-CN" sz="1500"/>
          </a:p>
          <a:p>
            <a:r>
              <a:rPr lang="en-US" altLang="zh-CN" sz="1500"/>
              <a:t>- Used for </a:t>
            </a:r>
            <a:r>
              <a:rPr lang="en-US" altLang="zh-CN" sz="1500" b="1"/>
              <a:t>designing IC chips </a:t>
            </a:r>
            <a:endParaRPr lang="en-US" altLang="zh-CN" sz="1500"/>
          </a:p>
          <a:p>
            <a:r>
              <a:rPr lang="en-US" altLang="zh-CN" sz="1500"/>
              <a:t>- </a:t>
            </a:r>
            <a:r>
              <a:rPr lang="en-US" altLang="zh-CN" sz="1500" b="1"/>
              <a:t>Small </a:t>
            </a:r>
            <a:r>
              <a:rPr lang="en-US" altLang="zh-CN" sz="1500"/>
              <a:t>silicon wafer has </a:t>
            </a:r>
            <a:r>
              <a:rPr lang="en-US" altLang="zh-CN" sz="1500" b="1"/>
              <a:t>MILLIONS of micro circuit components </a:t>
            </a:r>
            <a:r>
              <a:rPr lang="en-US" altLang="zh-CN" sz="1500"/>
              <a:t>with </a:t>
            </a:r>
            <a:r>
              <a:rPr lang="en-US" altLang="zh-CN" sz="1500" b="1"/>
              <a:t>high precision (nm)</a:t>
            </a:r>
            <a:endParaRPr lang="en-US" altLang="zh-CN" sz="1500" b="1"/>
          </a:p>
          <a:p>
            <a:r>
              <a:rPr lang="en-US" altLang="zh-CN" sz="1500"/>
              <a:t>- </a:t>
            </a:r>
            <a:r>
              <a:rPr lang="en-US" altLang="zh-CN" sz="1500" b="1"/>
              <a:t>Drawback</a:t>
            </a:r>
            <a:r>
              <a:rPr lang="en-US" altLang="zh-CN" sz="1500"/>
              <a:t>: very </a:t>
            </a:r>
            <a:r>
              <a:rPr lang="en-US" altLang="zh-CN" sz="1500" b="1"/>
              <a:t>SLOW </a:t>
            </a:r>
            <a:r>
              <a:rPr lang="en-US" altLang="zh-CN" sz="1500"/>
              <a:t>due to </a:t>
            </a:r>
            <a:r>
              <a:rPr lang="en-US" altLang="zh-CN" sz="1500" b="1"/>
              <a:t>gradual movement</a:t>
            </a:r>
            <a:endParaRPr lang="en-US" altLang="zh-CN" sz="1500" b="1"/>
          </a:p>
        </p:txBody>
      </p:sp>
      <p:pic>
        <p:nvPicPr>
          <p:cNvPr id="25" name="图片 24" descr="home"/>
          <p:cNvPicPr>
            <a:picLocks noChangeAspect="1"/>
          </p:cNvPicPr>
          <p:nvPr/>
        </p:nvPicPr>
        <p:blipFill>
          <a:blip r:embed="rId2"/>
          <a:srcRect t="11317" r="16561" b="57131"/>
          <a:stretch>
            <a:fillRect/>
          </a:stretch>
        </p:blipFill>
        <p:spPr>
          <a:xfrm>
            <a:off x="7403465" y="407670"/>
            <a:ext cx="3808730" cy="122682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8038465" y="2075815"/>
            <a:ext cx="3562350" cy="3935730"/>
            <a:chOff x="4890" y="2507"/>
            <a:chExt cx="8251" cy="7109"/>
          </a:xfrm>
        </p:grpSpPr>
        <p:pic>
          <p:nvPicPr>
            <p:cNvPr id="9" name="图片 8" descr="5243fbf2b21193139257537d8677cbda90238d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0" y="2507"/>
              <a:ext cx="7917" cy="6001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5235" y="8508"/>
              <a:ext cx="7907" cy="110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200"/>
                <a:t>I</a:t>
              </a:r>
              <a:r>
                <a:rPr lang="en-US" altLang="zh-CN" sz="1200"/>
                <a:t>mage Source: </a:t>
              </a:r>
              <a:r>
                <a:rPr lang="en-US" altLang="zh-CN" sz="1200">
                  <a:hlinkClick r:id="rId4" action="ppaction://hlinkfile"/>
                </a:rPr>
                <a:t>https://baijiahao.baidu.com/s?id=1794853680869316211&amp;wfr=spider&amp;for=pc</a:t>
              </a:r>
              <a:endParaRPr lang="en-US" altLang="zh-CN" sz="1200"/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5315" y="7231"/>
              <a:ext cx="2855" cy="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5315" y="7431"/>
              <a:ext cx="645" cy="1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5155" y="6641"/>
              <a:ext cx="3191" cy="955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5" name="图片 4" descr="图片_20240517125556"/>
          <p:cNvPicPr>
            <a:picLocks noChangeAspect="1"/>
          </p:cNvPicPr>
          <p:nvPr/>
        </p:nvPicPr>
        <p:blipFill>
          <a:blip r:embed="rId5"/>
          <a:srcRect l="35808" t="28777" r="36157" b="29824"/>
          <a:stretch>
            <a:fillRect/>
          </a:stretch>
        </p:blipFill>
        <p:spPr>
          <a:xfrm>
            <a:off x="4109085" y="2169795"/>
            <a:ext cx="3171825" cy="3512185"/>
          </a:xfrm>
          <a:prstGeom prst="rect">
            <a:avLst/>
          </a:prstGeom>
        </p:spPr>
      </p:pic>
      <p:pic>
        <p:nvPicPr>
          <p:cNvPr id="6" name="图片 5" descr="72f082025aafa40f0d5a83e9e40de74b79f019d7"/>
          <p:cNvPicPr>
            <a:picLocks noChangeAspect="1"/>
          </p:cNvPicPr>
          <p:nvPr/>
        </p:nvPicPr>
        <p:blipFill>
          <a:blip r:embed="rId6"/>
          <a:srcRect l="2880" t="15343" r="18972" b="45369"/>
          <a:stretch>
            <a:fillRect/>
          </a:stretch>
        </p:blipFill>
        <p:spPr>
          <a:xfrm>
            <a:off x="365125" y="3536950"/>
            <a:ext cx="3407410" cy="304990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1.3:</a:t>
            </a:r>
            <a:endParaRPr lang="en-US" altLang="zh-CN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l="6805" t="37168" r="7448" b="51251"/>
          <a:stretch>
            <a:fillRect/>
          </a:stretch>
        </p:blipFill>
        <p:spPr>
          <a:xfrm>
            <a:off x="2564130" y="476885"/>
            <a:ext cx="5191760" cy="829945"/>
          </a:xfrm>
          <a:prstGeom prst="rect">
            <a:avLst/>
          </a:prstGeom>
        </p:spPr>
      </p:pic>
      <p:pic>
        <p:nvPicPr>
          <p:cNvPr id="8" name="图片 7" descr="图片_20240517125556"/>
          <p:cNvPicPr>
            <a:picLocks noChangeAspect="1"/>
          </p:cNvPicPr>
          <p:nvPr/>
        </p:nvPicPr>
        <p:blipFill>
          <a:blip r:embed="rId2"/>
          <a:srcRect l="66269" t="28777" r="19708" b="52155"/>
          <a:stretch>
            <a:fillRect/>
          </a:stretch>
        </p:blipFill>
        <p:spPr>
          <a:xfrm>
            <a:off x="4276725" y="1722120"/>
            <a:ext cx="3844290" cy="39192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25000"/>
          </a:bodyPr>
          <a:p>
            <a:r>
              <a:rPr lang="en-US" altLang="zh-CN" sz="4800" b="1">
                <a:sym typeface="+mn-ea"/>
              </a:rPr>
              <a:t>Embodiments</a:t>
            </a:r>
            <a:r>
              <a:rPr lang="en-US" altLang="zh-CN" sz="4800">
                <a:sym typeface="+mn-ea"/>
              </a:rPr>
              <a:t>:</a:t>
            </a:r>
            <a:endParaRPr lang="en-US" altLang="zh-CN" sz="4800"/>
          </a:p>
          <a:p>
            <a:pPr lvl="1"/>
            <a:r>
              <a:rPr lang="en-US" altLang="zh-CN" sz="4800">
                <a:sym typeface="+mn-ea"/>
              </a:rPr>
              <a:t>Linear Configuration: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Schematic Top View of Electrode Thread in Linear Edge Configuration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Detail View of Electrode Thread</a:t>
            </a:r>
            <a:endParaRPr lang="en-US" altLang="zh-CN" sz="4800"/>
          </a:p>
          <a:p>
            <a:pPr lvl="2"/>
            <a:r>
              <a:rPr lang="en-US" altLang="zh-CN" sz="4800">
                <a:sym typeface="+mn-ea"/>
              </a:rPr>
              <a:t>2 Cross-Section Views of Electrode Thread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Top View of Multiple Electrode Threads in Linear Edge Configuration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Lengthwise Cross-section View of 1 Electrode Thread</a:t>
            </a:r>
            <a:endParaRPr lang="en-US" altLang="zh-CN" sz="4800"/>
          </a:p>
          <a:p>
            <a:pPr lvl="2"/>
            <a:r>
              <a:rPr lang="en-US" altLang="zh-CN" sz="4800">
                <a:sym typeface="+mn-ea"/>
              </a:rPr>
              <a:t>3 Linear Electrode Arrays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Linear Array according to Stereotrode Configuration</a:t>
            </a:r>
            <a:endParaRPr lang="en-US" altLang="zh-CN" sz="4800">
              <a:sym typeface="+mn-ea"/>
            </a:endParaRPr>
          </a:p>
          <a:p>
            <a:pPr lvl="1"/>
            <a:r>
              <a:rPr lang="en-US" altLang="zh-CN" sz="4800">
                <a:sym typeface="+mn-ea"/>
              </a:rPr>
              <a:t>Tree Configuration</a:t>
            </a:r>
            <a:endParaRPr lang="en-US" altLang="zh-CN" sz="4800">
              <a:sym typeface="+mn-ea"/>
            </a:endParaRPr>
          </a:p>
          <a:p>
            <a:pPr lvl="1"/>
            <a:r>
              <a:rPr lang="en-US" altLang="zh-CN" sz="4800">
                <a:sym typeface="+mn-ea"/>
              </a:rPr>
              <a:t>Quadrapus Configuration</a:t>
            </a:r>
            <a:endParaRPr lang="en-US" altLang="zh-CN" sz="4800">
              <a:sym typeface="+mn-ea"/>
            </a:endParaRPr>
          </a:p>
          <a:p>
            <a:pPr lvl="1"/>
            <a:r>
              <a:rPr lang="en-US" altLang="zh-CN" sz="4800">
                <a:sym typeface="+mn-ea"/>
              </a:rPr>
              <a:t>Minimal-Size Configuration: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2 Linear Arrays according to Minimal-Size Configuration</a:t>
            </a:r>
            <a:endParaRPr lang="en-US" altLang="zh-CN" sz="4800">
              <a:sym typeface="+mn-ea"/>
            </a:endParaRPr>
          </a:p>
          <a:p>
            <a:pPr lvl="2"/>
            <a:r>
              <a:rPr lang="en-US" altLang="zh-CN" sz="4800">
                <a:sym typeface="+mn-ea"/>
              </a:rPr>
              <a:t>Electrode Array with </a:t>
            </a:r>
            <a:r>
              <a:rPr lang="en-US" altLang="zh-CN" sz="4800">
                <a:sym typeface="+mn-ea"/>
              </a:rPr>
              <a:t>Projections</a:t>
            </a:r>
            <a:endParaRPr lang="en-US" altLang="zh-CN" sz="4800">
              <a:sym typeface="+mn-ea"/>
            </a:endParaRPr>
          </a:p>
          <a:p>
            <a:pPr lvl="1"/>
            <a:r>
              <a:rPr lang="en-US" altLang="zh-CN" sz="4800">
                <a:sym typeface="+mn-ea"/>
              </a:rPr>
              <a:t>Scaffold Configuration</a:t>
            </a:r>
            <a:endParaRPr lang="en-US" altLang="zh-CN" sz="4800"/>
          </a:p>
          <a:p>
            <a:pPr lvl="1"/>
            <a:r>
              <a:rPr lang="en-US" altLang="zh-CN" sz="4800">
                <a:sym typeface="+mn-ea"/>
              </a:rPr>
              <a:t>Process of Fabricating Bio-compatible Compliant Electrode </a:t>
            </a:r>
            <a:endParaRPr lang="en-US" altLang="zh-CN" sz="4800">
              <a:sym typeface="+mn-ea"/>
            </a:endParaRPr>
          </a:p>
          <a:p>
            <a:pPr lvl="1"/>
            <a:r>
              <a:rPr lang="en-US" altLang="zh-CN" sz="4800">
                <a:sym typeface="+mn-ea"/>
              </a:rPr>
              <a:t>Process of Fabricating Electrode Arrays</a:t>
            </a:r>
            <a:r>
              <a:rPr lang="en-US" altLang="zh-CN" sz="4800" u="heavy">
                <a:sym typeface="+mn-ea"/>
              </a:rPr>
              <a:t> </a:t>
            </a:r>
            <a:r>
              <a:rPr lang="en-US" altLang="zh-CN" sz="4800">
                <a:sym typeface="+mn-ea"/>
              </a:rPr>
              <a:t>(with each step explained in thorough detail)</a:t>
            </a:r>
            <a:endParaRPr lang="en-US" altLang="zh-CN" sz="4800"/>
          </a:p>
          <a:p>
            <a:pPr lvl="2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608330"/>
            <a:ext cx="7054215" cy="705485"/>
          </a:xfrm>
        </p:spPr>
        <p:txBody>
          <a:bodyPr>
            <a:normAutofit fontScale="90000"/>
          </a:bodyPr>
          <a:p>
            <a:r>
              <a:rPr lang="en-US" altLang="zh-CN" sz="3110"/>
              <a:t>1.3.1: Post-Exposure Bake Coated Silicon Wafers</a:t>
            </a:r>
            <a:endParaRPr lang="en-US" altLang="zh-CN" sz="3110"/>
          </a:p>
        </p:txBody>
      </p:sp>
      <p:pic>
        <p:nvPicPr>
          <p:cNvPr id="12" name="图片 11" descr="8b13632762d0f703292bca5e03fa513d2797c593"/>
          <p:cNvPicPr>
            <a:picLocks noChangeAspect="1"/>
          </p:cNvPicPr>
          <p:nvPr/>
        </p:nvPicPr>
        <p:blipFill>
          <a:blip r:embed="rId1"/>
          <a:srcRect t="19457" b="19307"/>
          <a:stretch>
            <a:fillRect/>
          </a:stretch>
        </p:blipFill>
        <p:spPr>
          <a:xfrm>
            <a:off x="3609340" y="2573020"/>
            <a:ext cx="4554220" cy="2253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95275" y="2799715"/>
            <a:ext cx="2885440" cy="3025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400" b="1" u="sng"/>
              <a:t>Why baking after exposure? </a:t>
            </a:r>
            <a:endParaRPr lang="en-US" altLang="zh-CN" sz="1400" b="1" u="sng"/>
          </a:p>
          <a:p>
            <a:endParaRPr lang="en-US" altLang="zh-CN" sz="1400"/>
          </a:p>
          <a:p>
            <a:r>
              <a:rPr lang="en-US" altLang="zh-CN" sz="1400" b="1" u="sng"/>
              <a:t>Problem</a:t>
            </a:r>
            <a:r>
              <a:rPr lang="en-US" altLang="zh-CN" sz="1400"/>
              <a:t>: After exposure, </a:t>
            </a:r>
            <a:r>
              <a:rPr lang="en-US" altLang="zh-CN" sz="1400" b="1">
                <a:solidFill>
                  <a:srgbClr val="FF0000"/>
                </a:solidFill>
              </a:rPr>
              <a:t>standing waves</a:t>
            </a:r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/>
              <a:t>occur at </a:t>
            </a:r>
            <a:r>
              <a:rPr lang="en-US" altLang="zh-CN" sz="1400" b="1">
                <a:solidFill>
                  <a:srgbClr val="FF0000"/>
                </a:solidFill>
              </a:rPr>
              <a:t>borders</a:t>
            </a:r>
            <a:r>
              <a:rPr lang="en-US" altLang="zh-CN" sz="1400" b="1"/>
              <a:t> of exposed and non-exposed regions </a:t>
            </a:r>
            <a:r>
              <a:rPr lang="en-US" altLang="zh-CN" sz="1400"/>
              <a:t>(</a:t>
            </a:r>
            <a:r>
              <a:rPr lang="en-US" altLang="zh-CN" sz="1400" b="1">
                <a:solidFill>
                  <a:schemeClr val="bg2">
                    <a:lumMod val="50000"/>
                  </a:schemeClr>
                </a:solidFill>
              </a:rPr>
              <a:t>gray areas</a:t>
            </a:r>
            <a:r>
              <a:rPr lang="en-US" altLang="zh-CN" sz="1400"/>
              <a:t>), which causes </a:t>
            </a:r>
            <a:r>
              <a:rPr lang="en-US" altLang="zh-CN" sz="1400" b="1">
                <a:solidFill>
                  <a:srgbClr val="FF0000"/>
                </a:solidFill>
              </a:rPr>
              <a:t>degrading resolution</a:t>
            </a:r>
            <a:r>
              <a:rPr lang="en-US" altLang="zh-CN" sz="1400" b="1"/>
              <a:t> </a:t>
            </a:r>
            <a:r>
              <a:rPr lang="en-US" altLang="zh-CN" sz="1400"/>
              <a:t>of image features.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 b="1" u="sng"/>
              <a:t>Solution</a:t>
            </a:r>
            <a:r>
              <a:rPr lang="en-US" altLang="zh-CN" sz="1400"/>
              <a:t>: </a:t>
            </a:r>
            <a:r>
              <a:rPr lang="en-US" altLang="zh-CN" sz="1400" b="1">
                <a:solidFill>
                  <a:srgbClr val="FF0000"/>
                </a:solidFill>
              </a:rPr>
              <a:t>Baking </a:t>
            </a:r>
            <a:r>
              <a:rPr lang="en-US" altLang="zh-CN" sz="1400" b="1"/>
              <a:t>prevents standing waves</a:t>
            </a:r>
            <a:r>
              <a:rPr lang="en-US" altLang="zh-CN" sz="1400"/>
              <a:t> from occuring, resulting in </a:t>
            </a:r>
            <a:r>
              <a:rPr lang="en-US" altLang="zh-CN" sz="1400" b="1">
                <a:solidFill>
                  <a:srgbClr val="FF0000"/>
                </a:solidFill>
              </a:rPr>
              <a:t>higher resolution (more defined)</a:t>
            </a:r>
            <a:r>
              <a:rPr lang="en-US" altLang="zh-CN" sz="1400"/>
              <a:t> regions.</a:t>
            </a:r>
            <a:endParaRPr lang="en-US" altLang="zh-CN" sz="1400"/>
          </a:p>
        </p:txBody>
      </p:sp>
      <p:grpSp>
        <p:nvGrpSpPr>
          <p:cNvPr id="32" name="组合 31"/>
          <p:cNvGrpSpPr/>
          <p:nvPr/>
        </p:nvGrpSpPr>
        <p:grpSpPr>
          <a:xfrm>
            <a:off x="8295640" y="2472690"/>
            <a:ext cx="3735070" cy="3438525"/>
            <a:chOff x="6689" y="6324"/>
            <a:chExt cx="3886" cy="3437"/>
          </a:xfrm>
        </p:grpSpPr>
        <p:grpSp>
          <p:nvGrpSpPr>
            <p:cNvPr id="23" name="组合 22"/>
            <p:cNvGrpSpPr/>
            <p:nvPr/>
          </p:nvGrpSpPr>
          <p:grpSpPr>
            <a:xfrm>
              <a:off x="6689" y="8383"/>
              <a:ext cx="2082" cy="1378"/>
              <a:chOff x="6415" y="8821"/>
              <a:chExt cx="2082" cy="1378"/>
            </a:xfrm>
          </p:grpSpPr>
          <p:pic>
            <p:nvPicPr>
              <p:cNvPr id="19" name="图片 18" descr="b5ab5a4e5fbd4d958b11d4ae39d7e666"/>
              <p:cNvPicPr>
                <a:picLocks noChangeAspect="1"/>
              </p:cNvPicPr>
              <p:nvPr/>
            </p:nvPicPr>
            <p:blipFill>
              <a:blip r:embed="rId2"/>
              <a:srcRect t="62765" r="49637" b="9216"/>
              <a:stretch>
                <a:fillRect/>
              </a:stretch>
            </p:blipFill>
            <p:spPr>
              <a:xfrm>
                <a:off x="6415" y="8821"/>
                <a:ext cx="2082" cy="1379"/>
              </a:xfrm>
              <a:prstGeom prst="rect">
                <a:avLst/>
              </a:prstGeom>
            </p:spPr>
          </p:pic>
          <p:sp>
            <p:nvSpPr>
              <p:cNvPr id="21" name="任意多边形 20"/>
              <p:cNvSpPr/>
              <p:nvPr/>
            </p:nvSpPr>
            <p:spPr>
              <a:xfrm>
                <a:off x="7191" y="9608"/>
                <a:ext cx="421" cy="252"/>
              </a:xfrm>
              <a:custGeom>
                <a:avLst/>
                <a:gdLst>
                  <a:gd name="connisteX0" fmla="*/ 1961 w 267398"/>
                  <a:gd name="connsiteY0" fmla="*/ 8153 h 159926"/>
                  <a:gd name="connisteX1" fmla="*/ 67366 w 267398"/>
                  <a:gd name="connsiteY1" fmla="*/ 4978 h 159926"/>
                  <a:gd name="connisteX2" fmla="*/ 132136 w 267398"/>
                  <a:gd name="connsiteY2" fmla="*/ 57683 h 159926"/>
                  <a:gd name="connisteX3" fmla="*/ 197541 w 267398"/>
                  <a:gd name="connsiteY3" fmla="*/ 118008 h 159926"/>
                  <a:gd name="connisteX4" fmla="*/ 267391 w 267398"/>
                  <a:gd name="connsiteY4" fmla="*/ 157378 h 159926"/>
                  <a:gd name="connisteX5" fmla="*/ 201986 w 267398"/>
                  <a:gd name="connsiteY5" fmla="*/ 154203 h 159926"/>
                  <a:gd name="connisteX6" fmla="*/ 135311 w 267398"/>
                  <a:gd name="connsiteY6" fmla="*/ 152933 h 159926"/>
                  <a:gd name="connisteX7" fmla="*/ 65461 w 267398"/>
                  <a:gd name="connsiteY7" fmla="*/ 97053 h 159926"/>
                  <a:gd name="connisteX8" fmla="*/ 26091 w 267398"/>
                  <a:gd name="connsiteY8" fmla="*/ 32283 h 159926"/>
                  <a:gd name="connisteX9" fmla="*/ 1961 w 267398"/>
                  <a:gd name="connsiteY9" fmla="*/ 8153 h 15992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</a:cxnLst>
                <a:rect l="l" t="t" r="r" b="b"/>
                <a:pathLst>
                  <a:path w="267399" h="159926">
                    <a:moveTo>
                      <a:pt x="1961" y="8154"/>
                    </a:moveTo>
                    <a:cubicBezTo>
                      <a:pt x="10216" y="2439"/>
                      <a:pt x="41331" y="-5181"/>
                      <a:pt x="67366" y="4979"/>
                    </a:cubicBezTo>
                    <a:cubicBezTo>
                      <a:pt x="93401" y="15139"/>
                      <a:pt x="106101" y="34824"/>
                      <a:pt x="132136" y="57684"/>
                    </a:cubicBezTo>
                    <a:cubicBezTo>
                      <a:pt x="158171" y="80544"/>
                      <a:pt x="170236" y="98324"/>
                      <a:pt x="197541" y="118009"/>
                    </a:cubicBezTo>
                    <a:cubicBezTo>
                      <a:pt x="224846" y="137694"/>
                      <a:pt x="266756" y="150394"/>
                      <a:pt x="267391" y="157379"/>
                    </a:cubicBezTo>
                    <a:cubicBezTo>
                      <a:pt x="268026" y="164364"/>
                      <a:pt x="228656" y="154839"/>
                      <a:pt x="201986" y="154204"/>
                    </a:cubicBezTo>
                    <a:cubicBezTo>
                      <a:pt x="175316" y="153569"/>
                      <a:pt x="162616" y="164364"/>
                      <a:pt x="135311" y="152934"/>
                    </a:cubicBezTo>
                    <a:cubicBezTo>
                      <a:pt x="108006" y="141504"/>
                      <a:pt x="87051" y="121184"/>
                      <a:pt x="65461" y="97054"/>
                    </a:cubicBezTo>
                    <a:cubicBezTo>
                      <a:pt x="43871" y="72924"/>
                      <a:pt x="38791" y="50064"/>
                      <a:pt x="26091" y="32284"/>
                    </a:cubicBezTo>
                    <a:cubicBezTo>
                      <a:pt x="13391" y="14504"/>
                      <a:pt x="-6294" y="13869"/>
                      <a:pt x="1961" y="81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任意多边形 21"/>
              <p:cNvSpPr/>
              <p:nvPr/>
            </p:nvSpPr>
            <p:spPr>
              <a:xfrm flipH="1">
                <a:off x="7636" y="9608"/>
                <a:ext cx="421" cy="252"/>
              </a:xfrm>
              <a:custGeom>
                <a:avLst/>
                <a:gdLst>
                  <a:gd name="connisteX0" fmla="*/ 1961 w 267398"/>
                  <a:gd name="connsiteY0" fmla="*/ 8153 h 159926"/>
                  <a:gd name="connisteX1" fmla="*/ 67366 w 267398"/>
                  <a:gd name="connsiteY1" fmla="*/ 4978 h 159926"/>
                  <a:gd name="connisteX2" fmla="*/ 132136 w 267398"/>
                  <a:gd name="connsiteY2" fmla="*/ 57683 h 159926"/>
                  <a:gd name="connisteX3" fmla="*/ 197541 w 267398"/>
                  <a:gd name="connsiteY3" fmla="*/ 118008 h 159926"/>
                  <a:gd name="connisteX4" fmla="*/ 267391 w 267398"/>
                  <a:gd name="connsiteY4" fmla="*/ 157378 h 159926"/>
                  <a:gd name="connisteX5" fmla="*/ 201986 w 267398"/>
                  <a:gd name="connsiteY5" fmla="*/ 154203 h 159926"/>
                  <a:gd name="connisteX6" fmla="*/ 135311 w 267398"/>
                  <a:gd name="connsiteY6" fmla="*/ 152933 h 159926"/>
                  <a:gd name="connisteX7" fmla="*/ 65461 w 267398"/>
                  <a:gd name="connsiteY7" fmla="*/ 97053 h 159926"/>
                  <a:gd name="connisteX8" fmla="*/ 26091 w 267398"/>
                  <a:gd name="connsiteY8" fmla="*/ 32283 h 159926"/>
                  <a:gd name="connisteX9" fmla="*/ 1961 w 267398"/>
                  <a:gd name="connsiteY9" fmla="*/ 8153 h 159926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  <a:cxn ang="0">
                    <a:pos x="connisteX4" y="connsiteY4"/>
                  </a:cxn>
                  <a:cxn ang="0">
                    <a:pos x="connisteX5" y="connsiteY5"/>
                  </a:cxn>
                  <a:cxn ang="0">
                    <a:pos x="connisteX6" y="connsiteY6"/>
                  </a:cxn>
                  <a:cxn ang="0">
                    <a:pos x="connisteX7" y="connsiteY7"/>
                  </a:cxn>
                  <a:cxn ang="0">
                    <a:pos x="connisteX8" y="connsiteY8"/>
                  </a:cxn>
                  <a:cxn ang="0">
                    <a:pos x="connisteX9" y="connsiteY9"/>
                  </a:cxn>
                </a:cxnLst>
                <a:rect l="l" t="t" r="r" b="b"/>
                <a:pathLst>
                  <a:path w="267399" h="159926">
                    <a:moveTo>
                      <a:pt x="1961" y="8154"/>
                    </a:moveTo>
                    <a:cubicBezTo>
                      <a:pt x="10216" y="2439"/>
                      <a:pt x="41331" y="-5181"/>
                      <a:pt x="67366" y="4979"/>
                    </a:cubicBezTo>
                    <a:cubicBezTo>
                      <a:pt x="93401" y="15139"/>
                      <a:pt x="106101" y="34824"/>
                      <a:pt x="132136" y="57684"/>
                    </a:cubicBezTo>
                    <a:cubicBezTo>
                      <a:pt x="158171" y="80544"/>
                      <a:pt x="170236" y="98324"/>
                      <a:pt x="197541" y="118009"/>
                    </a:cubicBezTo>
                    <a:cubicBezTo>
                      <a:pt x="224846" y="137694"/>
                      <a:pt x="266756" y="150394"/>
                      <a:pt x="267391" y="157379"/>
                    </a:cubicBezTo>
                    <a:cubicBezTo>
                      <a:pt x="268026" y="164364"/>
                      <a:pt x="228656" y="154839"/>
                      <a:pt x="201986" y="154204"/>
                    </a:cubicBezTo>
                    <a:cubicBezTo>
                      <a:pt x="175316" y="153569"/>
                      <a:pt x="162616" y="164364"/>
                      <a:pt x="135311" y="152934"/>
                    </a:cubicBezTo>
                    <a:cubicBezTo>
                      <a:pt x="108006" y="141504"/>
                      <a:pt x="87051" y="121184"/>
                      <a:pt x="65461" y="97054"/>
                    </a:cubicBezTo>
                    <a:cubicBezTo>
                      <a:pt x="43871" y="72924"/>
                      <a:pt x="38791" y="50064"/>
                      <a:pt x="26091" y="32284"/>
                    </a:cubicBezTo>
                    <a:cubicBezTo>
                      <a:pt x="13391" y="14504"/>
                      <a:pt x="-6294" y="13869"/>
                      <a:pt x="1961" y="81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pic>
          <p:nvPicPr>
            <p:cNvPr id="25" name="图片 24" descr="4-810-jpg_6-1080-0-0-1080"/>
            <p:cNvPicPr>
              <a:picLocks noChangeAspect="1"/>
            </p:cNvPicPr>
            <p:nvPr/>
          </p:nvPicPr>
          <p:blipFill>
            <a:blip r:embed="rId3"/>
            <a:srcRect l="52208" t="68194" r="13104" b="6213"/>
            <a:stretch>
              <a:fillRect/>
            </a:stretch>
          </p:blipFill>
          <p:spPr>
            <a:xfrm>
              <a:off x="6689" y="6324"/>
              <a:ext cx="2126" cy="1177"/>
            </a:xfrm>
            <a:prstGeom prst="rect">
              <a:avLst/>
            </a:prstGeom>
          </p:spPr>
        </p:pic>
        <p:cxnSp>
          <p:nvCxnSpPr>
            <p:cNvPr id="26" name="直接箭头连接符 25"/>
            <p:cNvCxnSpPr/>
            <p:nvPr/>
          </p:nvCxnSpPr>
          <p:spPr>
            <a:xfrm flipH="1">
              <a:off x="7808" y="7662"/>
              <a:ext cx="4" cy="57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7" name="任意多边形 26"/>
            <p:cNvSpPr/>
            <p:nvPr/>
          </p:nvSpPr>
          <p:spPr>
            <a:xfrm>
              <a:off x="7655" y="8969"/>
              <a:ext cx="952" cy="283"/>
            </a:xfrm>
            <a:custGeom>
              <a:avLst/>
              <a:gdLst>
                <a:gd name="connisteX0" fmla="*/ 0 w 604549"/>
                <a:gd name="connsiteY0" fmla="*/ 179903 h 179903"/>
                <a:gd name="connisteX1" fmla="*/ 64135 w 604549"/>
                <a:gd name="connsiteY1" fmla="*/ 141803 h 179903"/>
                <a:gd name="connisteX2" fmla="*/ 128270 w 604549"/>
                <a:gd name="connsiteY2" fmla="*/ 115768 h 179903"/>
                <a:gd name="connisteX3" fmla="*/ 197485 w 604549"/>
                <a:gd name="connsiteY3" fmla="*/ 89733 h 179903"/>
                <a:gd name="connisteX4" fmla="*/ 268605 w 604549"/>
                <a:gd name="connsiteY4" fmla="*/ 70683 h 179903"/>
                <a:gd name="connisteX5" fmla="*/ 335280 w 604549"/>
                <a:gd name="connsiteY5" fmla="*/ 44013 h 179903"/>
                <a:gd name="connisteX6" fmla="*/ 401955 w 604549"/>
                <a:gd name="connsiteY6" fmla="*/ 32583 h 179903"/>
                <a:gd name="connisteX7" fmla="*/ 473710 w 604549"/>
                <a:gd name="connsiteY7" fmla="*/ 15438 h 179903"/>
                <a:gd name="connisteX8" fmla="*/ 540385 w 604549"/>
                <a:gd name="connsiteY8" fmla="*/ 8453 h 179903"/>
                <a:gd name="connisteX9" fmla="*/ 604520 w 604549"/>
                <a:gd name="connsiteY9" fmla="*/ 1468 h 179903"/>
                <a:gd name="connisteX10" fmla="*/ 533400 w 604549"/>
                <a:gd name="connsiteY10" fmla="*/ 34488 h 179903"/>
                <a:gd name="connisteX11" fmla="*/ 468630 w 604549"/>
                <a:gd name="connsiteY11" fmla="*/ 68143 h 179903"/>
                <a:gd name="connisteX12" fmla="*/ 401955 w 604549"/>
                <a:gd name="connsiteY12" fmla="*/ 94178 h 179903"/>
                <a:gd name="connisteX13" fmla="*/ 337820 w 604549"/>
                <a:gd name="connsiteY13" fmla="*/ 156408 h 179903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</a:cxnLst>
              <a:rect l="l" t="t" r="r" b="b"/>
              <a:pathLst>
                <a:path w="604550" h="179904">
                  <a:moveTo>
                    <a:pt x="0" y="179904"/>
                  </a:moveTo>
                  <a:cubicBezTo>
                    <a:pt x="11430" y="172919"/>
                    <a:pt x="38735" y="154504"/>
                    <a:pt x="64135" y="141804"/>
                  </a:cubicBezTo>
                  <a:cubicBezTo>
                    <a:pt x="89535" y="129104"/>
                    <a:pt x="101600" y="125929"/>
                    <a:pt x="128270" y="115769"/>
                  </a:cubicBezTo>
                  <a:cubicBezTo>
                    <a:pt x="154940" y="105609"/>
                    <a:pt x="169545" y="98624"/>
                    <a:pt x="197485" y="89734"/>
                  </a:cubicBezTo>
                  <a:cubicBezTo>
                    <a:pt x="225425" y="80844"/>
                    <a:pt x="241300" y="79574"/>
                    <a:pt x="268605" y="70684"/>
                  </a:cubicBezTo>
                  <a:cubicBezTo>
                    <a:pt x="295910" y="61794"/>
                    <a:pt x="308610" y="51634"/>
                    <a:pt x="335280" y="44014"/>
                  </a:cubicBezTo>
                  <a:cubicBezTo>
                    <a:pt x="361950" y="36394"/>
                    <a:pt x="374015" y="38299"/>
                    <a:pt x="401955" y="32584"/>
                  </a:cubicBezTo>
                  <a:cubicBezTo>
                    <a:pt x="429895" y="26869"/>
                    <a:pt x="445770" y="20519"/>
                    <a:pt x="473710" y="15439"/>
                  </a:cubicBezTo>
                  <a:cubicBezTo>
                    <a:pt x="501650" y="10359"/>
                    <a:pt x="514350" y="10994"/>
                    <a:pt x="540385" y="8454"/>
                  </a:cubicBezTo>
                  <a:cubicBezTo>
                    <a:pt x="566420" y="5914"/>
                    <a:pt x="605790" y="-3611"/>
                    <a:pt x="604520" y="1469"/>
                  </a:cubicBezTo>
                  <a:cubicBezTo>
                    <a:pt x="603250" y="6549"/>
                    <a:pt x="560705" y="21154"/>
                    <a:pt x="533400" y="34489"/>
                  </a:cubicBezTo>
                  <a:cubicBezTo>
                    <a:pt x="506095" y="47824"/>
                    <a:pt x="494665" y="56079"/>
                    <a:pt x="468630" y="68144"/>
                  </a:cubicBezTo>
                  <a:cubicBezTo>
                    <a:pt x="442595" y="80209"/>
                    <a:pt x="427990" y="76399"/>
                    <a:pt x="401955" y="94179"/>
                  </a:cubicBezTo>
                  <a:cubicBezTo>
                    <a:pt x="375920" y="111959"/>
                    <a:pt x="349250" y="144344"/>
                    <a:pt x="337820" y="156409"/>
                  </a:cubicBezTo>
                </a:path>
              </a:pathLst>
            </a:custGeom>
            <a:noFill/>
            <a:ln w="12700"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607" y="8626"/>
              <a:ext cx="1969" cy="60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000"/>
                <a:t>gray areas between regions</a:t>
              </a:r>
              <a:endParaRPr lang="en-US" altLang="zh-CN" sz="10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544310" y="412115"/>
            <a:ext cx="5191760" cy="829945"/>
            <a:chOff x="9973" y="1904"/>
            <a:chExt cx="7057" cy="1160"/>
          </a:xfrm>
        </p:grpSpPr>
        <p:pic>
          <p:nvPicPr>
            <p:cNvPr id="4" name="图片 3" descr="截图20240506211335"/>
            <p:cNvPicPr>
              <a:picLocks noChangeAspect="1"/>
            </p:cNvPicPr>
            <p:nvPr/>
          </p:nvPicPr>
          <p:blipFill>
            <a:blip r:embed="rId4"/>
            <a:srcRect l="6805" t="37168" r="7448" b="51251"/>
            <a:stretch>
              <a:fillRect/>
            </a:stretch>
          </p:blipFill>
          <p:spPr>
            <a:xfrm>
              <a:off x="9973" y="1904"/>
              <a:ext cx="7057" cy="1160"/>
            </a:xfrm>
            <a:prstGeom prst="rect">
              <a:avLst/>
            </a:prstGeom>
          </p:spPr>
        </p:pic>
        <p:cxnSp>
          <p:nvCxnSpPr>
            <p:cNvPr id="36" name="直接连接符 35"/>
            <p:cNvCxnSpPr/>
            <p:nvPr/>
          </p:nvCxnSpPr>
          <p:spPr>
            <a:xfrm>
              <a:off x="10501" y="2338"/>
              <a:ext cx="4756" cy="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5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1.3.2: Develop Photoresist</a:t>
            </a:r>
            <a:endParaRPr lang="en-US" altLang="zh-CN" sz="2800">
              <a:sym typeface="+mn-ea"/>
            </a:endParaRPr>
          </a:p>
        </p:txBody>
      </p:sp>
      <p:pic>
        <p:nvPicPr>
          <p:cNvPr id="30" name="图片 29" descr="home"/>
          <p:cNvPicPr>
            <a:picLocks noChangeAspect="1"/>
          </p:cNvPicPr>
          <p:nvPr/>
        </p:nvPicPr>
        <p:blipFill>
          <a:blip r:embed="rId1"/>
          <a:srcRect l="1669" t="28378" r="-731" b="31230"/>
          <a:stretch>
            <a:fillRect/>
          </a:stretch>
        </p:blipFill>
        <p:spPr>
          <a:xfrm>
            <a:off x="7231380" y="1652905"/>
            <a:ext cx="3989705" cy="1386205"/>
          </a:xfrm>
          <a:prstGeom prst="rect">
            <a:avLst/>
          </a:prstGeom>
        </p:spPr>
      </p:pic>
      <p:pic>
        <p:nvPicPr>
          <p:cNvPr id="8" name="图片 7" descr="b5ab5a4e5fbd4d958b11d4ae39d7e6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5" y="1497330"/>
            <a:ext cx="3340100" cy="39757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020685" y="3583305"/>
            <a:ext cx="2681605" cy="18307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500" b="1" u="sng"/>
              <a:t>2 types of photoresists</a:t>
            </a:r>
            <a:r>
              <a:rPr lang="en-US" altLang="zh-CN" sz="1500"/>
              <a:t>: </a:t>
            </a:r>
            <a:r>
              <a:rPr lang="en-US" altLang="zh-CN" sz="1500" b="1"/>
              <a:t>Positive </a:t>
            </a:r>
            <a:r>
              <a:rPr lang="en-US" altLang="zh-CN" sz="1500"/>
              <a:t>- </a:t>
            </a:r>
            <a:r>
              <a:rPr lang="en-US" altLang="zh-CN" sz="1500" b="1"/>
              <a:t>Photoresist forms </a:t>
            </a:r>
            <a:r>
              <a:rPr lang="en-US" altLang="zh-CN" sz="1500"/>
              <a:t>on </a:t>
            </a:r>
            <a:r>
              <a:rPr lang="en-US" altLang="zh-CN" sz="1500" b="1">
                <a:solidFill>
                  <a:srgbClr val="FF0000"/>
                </a:solidFill>
              </a:rPr>
              <a:t>unexposed (masked)</a:t>
            </a:r>
            <a:r>
              <a:rPr lang="en-US" altLang="zh-CN" sz="1500" b="1"/>
              <a:t> regions</a:t>
            </a:r>
            <a:endParaRPr lang="en-US" altLang="zh-CN" sz="1500" b="1"/>
          </a:p>
          <a:p>
            <a:endParaRPr lang="en-US" altLang="zh-CN" sz="1500" b="1"/>
          </a:p>
          <a:p>
            <a:r>
              <a:rPr lang="en-US" altLang="zh-CN" sz="1500" b="1"/>
              <a:t>Negative </a:t>
            </a:r>
            <a:r>
              <a:rPr lang="en-US" altLang="zh-CN" sz="1500"/>
              <a:t>- </a:t>
            </a:r>
            <a:r>
              <a:rPr lang="en-US" altLang="zh-CN" sz="1500" b="1"/>
              <a:t>Photoresist forms</a:t>
            </a:r>
            <a:r>
              <a:rPr lang="en-US" altLang="zh-CN" sz="1500"/>
              <a:t> on </a:t>
            </a:r>
            <a:r>
              <a:rPr lang="en-US" altLang="zh-CN" sz="1500" b="1">
                <a:solidFill>
                  <a:srgbClr val="FF0000"/>
                </a:solidFill>
              </a:rPr>
              <a:t>exposed </a:t>
            </a:r>
            <a:r>
              <a:rPr lang="en-US" altLang="zh-CN" sz="1500"/>
              <a:t>regions</a:t>
            </a:r>
            <a:endParaRPr lang="en-US" altLang="zh-CN" sz="1500"/>
          </a:p>
        </p:txBody>
      </p:sp>
      <p:grpSp>
        <p:nvGrpSpPr>
          <p:cNvPr id="13" name="组合 12"/>
          <p:cNvGrpSpPr/>
          <p:nvPr/>
        </p:nvGrpSpPr>
        <p:grpSpPr>
          <a:xfrm>
            <a:off x="6230620" y="486410"/>
            <a:ext cx="5868670" cy="826770"/>
            <a:chOff x="3805" y="862"/>
            <a:chExt cx="9242" cy="1302"/>
          </a:xfrm>
        </p:grpSpPr>
        <p:pic>
          <p:nvPicPr>
            <p:cNvPr id="4" name="图片 3" descr="截图20240506211335"/>
            <p:cNvPicPr>
              <a:picLocks noChangeAspect="1"/>
            </p:cNvPicPr>
            <p:nvPr/>
          </p:nvPicPr>
          <p:blipFill>
            <a:blip r:embed="rId3"/>
            <a:srcRect l="487" t="37168" r="-487" b="51251"/>
            <a:stretch>
              <a:fillRect/>
            </a:stretch>
          </p:blipFill>
          <p:spPr>
            <a:xfrm>
              <a:off x="3805" y="862"/>
              <a:ext cx="9243" cy="130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 flipV="1">
              <a:off x="10846" y="1384"/>
              <a:ext cx="818" cy="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576" y="1584"/>
              <a:ext cx="1369" cy="2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pic>
        <p:nvPicPr>
          <p:cNvPr id="10" name="图片 9" descr="图片_20240517125556"/>
          <p:cNvPicPr>
            <a:picLocks noChangeAspect="1"/>
          </p:cNvPicPr>
          <p:nvPr/>
        </p:nvPicPr>
        <p:blipFill>
          <a:blip r:embed="rId4"/>
          <a:srcRect l="66269" t="28777" r="19708" b="52155"/>
          <a:stretch>
            <a:fillRect/>
          </a:stretch>
        </p:blipFill>
        <p:spPr>
          <a:xfrm>
            <a:off x="4034155" y="1864995"/>
            <a:ext cx="3132455" cy="3194050"/>
          </a:xfrm>
          <a:prstGeom prst="rect">
            <a:avLst/>
          </a:prstGeom>
        </p:spPr>
      </p:pic>
      <p:sp>
        <p:nvSpPr>
          <p:cNvPr id="16" name="圆角矩形 15"/>
          <p:cNvSpPr/>
          <p:nvPr/>
        </p:nvSpPr>
        <p:spPr>
          <a:xfrm>
            <a:off x="7103110" y="2729230"/>
            <a:ext cx="4358640" cy="944880"/>
          </a:xfrm>
          <a:prstGeom prst="roundRect">
            <a:avLst/>
          </a:prstGeom>
          <a:noFill/>
          <a:ln w="28575">
            <a:solidFill>
              <a:srgbClr val="FF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0" name="图片 19" descr="72f082025aafa40f0d5a83e9e40de74b79f019d7"/>
          <p:cNvPicPr>
            <a:picLocks noChangeAspect="1"/>
          </p:cNvPicPr>
          <p:nvPr/>
        </p:nvPicPr>
        <p:blipFill>
          <a:blip r:embed="rId5"/>
          <a:srcRect l="11605" t="55873" r="20604" b="31350"/>
          <a:stretch>
            <a:fillRect/>
          </a:stretch>
        </p:blipFill>
        <p:spPr>
          <a:xfrm>
            <a:off x="4088130" y="5313045"/>
            <a:ext cx="3641090" cy="122174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1.4:</a:t>
            </a:r>
            <a:endParaRPr lang="en-US" altLang="zh-CN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l="-162" t="47905" r="162" b="42772"/>
          <a:stretch>
            <a:fillRect/>
          </a:stretch>
        </p:blipFill>
        <p:spPr>
          <a:xfrm>
            <a:off x="1547495" y="692785"/>
            <a:ext cx="5869305" cy="666115"/>
          </a:xfrm>
          <a:prstGeom prst="rect">
            <a:avLst/>
          </a:prstGeom>
        </p:spPr>
      </p:pic>
      <p:pic>
        <p:nvPicPr>
          <p:cNvPr id="3" name="图片 2" descr="20161101142430_7307_zs_s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1931670"/>
            <a:ext cx="4245610" cy="17468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675" y="4667885"/>
            <a:ext cx="3629660" cy="14763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b="1" u="sng"/>
              <a:t>UV Baking</a:t>
            </a:r>
            <a:r>
              <a:rPr lang="en-US" altLang="zh-CN"/>
              <a:t>: </a:t>
            </a:r>
            <a:endParaRPr lang="en-US" altLang="zh-CN"/>
          </a:p>
          <a:p>
            <a:r>
              <a:rPr lang="en-US" altLang="zh-CN"/>
              <a:t>- </a:t>
            </a:r>
            <a:r>
              <a:rPr lang="en-US" altLang="zh-CN" b="1"/>
              <a:t>Harden the photoresist layer</a:t>
            </a:r>
            <a:endParaRPr lang="en-US" altLang="zh-CN" b="1"/>
          </a:p>
          <a:p>
            <a:r>
              <a:rPr lang="en-US" altLang="zh-CN"/>
              <a:t>- </a:t>
            </a:r>
            <a:r>
              <a:rPr lang="en-US" altLang="zh-CN" b="1"/>
              <a:t>Kill bacteria</a:t>
            </a:r>
            <a:r>
              <a:rPr lang="en-US" altLang="zh-CN"/>
              <a:t> (</a:t>
            </a:r>
            <a:r>
              <a:rPr lang="en-US" altLang="zh-CN" b="1"/>
              <a:t>sterilize wafers / photoresist</a:t>
            </a:r>
            <a:r>
              <a:rPr lang="en-US" altLang="zh-CN"/>
              <a:t>) via UV rays to form cations</a:t>
            </a:r>
            <a:endParaRPr lang="en-US" altLang="zh-CN"/>
          </a:p>
        </p:txBody>
      </p:sp>
      <p:pic>
        <p:nvPicPr>
          <p:cNvPr id="8" name="图片 7" descr="图片_20240517125556"/>
          <p:cNvPicPr>
            <a:picLocks noChangeAspect="1"/>
          </p:cNvPicPr>
          <p:nvPr/>
        </p:nvPicPr>
        <p:blipFill>
          <a:blip r:embed="rId3"/>
          <a:srcRect l="64560" t="49702" r="19872" b="32160"/>
          <a:stretch>
            <a:fillRect/>
          </a:stretch>
        </p:blipFill>
        <p:spPr>
          <a:xfrm>
            <a:off x="4558030" y="2017395"/>
            <a:ext cx="4267835" cy="37280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 flipH="1" flipV="1">
            <a:off x="3314700" y="2817495"/>
            <a:ext cx="1395730" cy="76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604520" y="6653530"/>
            <a:ext cx="8371205" cy="86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1.5:</a:t>
            </a:r>
            <a:endParaRPr lang="en-US" altLang="zh-CN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l="-1677" t="57415" r="1677" b="33262"/>
          <a:stretch>
            <a:fillRect/>
          </a:stretch>
        </p:blipFill>
        <p:spPr>
          <a:xfrm>
            <a:off x="2981325" y="647700"/>
            <a:ext cx="5869305" cy="6661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20040" y="3567430"/>
            <a:ext cx="2661285" cy="3247637"/>
            <a:chOff x="6532" y="3195"/>
            <a:chExt cx="4520" cy="5437"/>
          </a:xfrm>
        </p:grpSpPr>
        <p:pic>
          <p:nvPicPr>
            <p:cNvPr id="3" name="图片 2" descr="v2-b3c1983919437407eff22f5dd7624358_1440w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2" y="3195"/>
              <a:ext cx="4520" cy="471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6631" y="7912"/>
              <a:ext cx="4421" cy="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100"/>
                <a:t>Image source: </a:t>
              </a:r>
              <a:r>
                <a:rPr lang="en-US" altLang="zh-CN" sz="1100">
                  <a:hlinkClick r:id="rId3" action="ppaction://hlinkfile"/>
                </a:rPr>
                <a:t>https://zhuanlan.zhihu.com/p/164829377</a:t>
              </a:r>
              <a:endParaRPr lang="en-US" altLang="zh-CN" sz="110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70815" y="1363980"/>
            <a:ext cx="2957195" cy="2065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400" b="1" u="sng"/>
              <a:t>RIE</a:t>
            </a:r>
            <a:r>
              <a:rPr lang="en-US" altLang="zh-CN" sz="1400"/>
              <a:t>: </a:t>
            </a:r>
            <a:r>
              <a:rPr lang="en-US" altLang="zh-CN" sz="1400" b="1"/>
              <a:t>Corrode regions</a:t>
            </a:r>
            <a:r>
              <a:rPr lang="en-US" altLang="zh-CN" sz="1400"/>
              <a:t> </a:t>
            </a:r>
            <a:r>
              <a:rPr lang="en-US" altLang="zh-CN" sz="1400" b="1"/>
              <a:t>not protected by photoresist 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 b="1"/>
              <a:t>Pros</a:t>
            </a:r>
            <a:r>
              <a:rPr lang="en-US" altLang="zh-CN" sz="1400"/>
              <a:t>: </a:t>
            </a:r>
            <a:r>
              <a:rPr lang="en-US" altLang="zh-CN" sz="1400" b="1">
                <a:solidFill>
                  <a:srgbClr val="FF0000"/>
                </a:solidFill>
              </a:rPr>
              <a:t>High precision &amp; clarity</a:t>
            </a:r>
            <a:r>
              <a:rPr lang="en-US" altLang="zh-CN" sz="1400">
                <a:solidFill>
                  <a:srgbClr val="FF0000"/>
                </a:solidFill>
              </a:rPr>
              <a:t>, </a:t>
            </a:r>
            <a:r>
              <a:rPr lang="en-US" altLang="zh-CN" sz="1400" b="1">
                <a:solidFill>
                  <a:srgbClr val="FF0000"/>
                </a:solidFill>
              </a:rPr>
              <a:t>high resolution</a:t>
            </a:r>
            <a:r>
              <a:rPr lang="en-US" altLang="zh-CN" sz="1400"/>
              <a:t>, fast etching speed, etching depth adjustable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 b="1"/>
              <a:t>Cons</a:t>
            </a:r>
            <a:r>
              <a:rPr lang="en-US" altLang="zh-CN" sz="1400"/>
              <a:t>: Complex manufacturing, high cost, high skill bar</a:t>
            </a:r>
            <a:endParaRPr lang="en-US" altLang="zh-CN" sz="1400"/>
          </a:p>
          <a:p>
            <a:endParaRPr lang="en-US" altLang="zh-CN" sz="1400"/>
          </a:p>
        </p:txBody>
      </p:sp>
      <p:pic>
        <p:nvPicPr>
          <p:cNvPr id="25" name="图片 24" descr="home"/>
          <p:cNvPicPr>
            <a:picLocks noChangeAspect="1"/>
          </p:cNvPicPr>
          <p:nvPr/>
        </p:nvPicPr>
        <p:blipFill>
          <a:blip r:embed="rId4"/>
          <a:srcRect l="-3478" t="64034" r="-1134" b="12939"/>
          <a:stretch>
            <a:fillRect/>
          </a:stretch>
        </p:blipFill>
        <p:spPr>
          <a:xfrm>
            <a:off x="7156450" y="2139950"/>
            <a:ext cx="4775200" cy="8953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7861935" y="3631565"/>
            <a:ext cx="3225165" cy="1764030"/>
            <a:chOff x="12967" y="3091"/>
            <a:chExt cx="5079" cy="2778"/>
          </a:xfrm>
        </p:grpSpPr>
        <p:pic>
          <p:nvPicPr>
            <p:cNvPr id="30" name="图片 29" descr="72f082025aafa40f0d5a83e9e40de74b79f019d7"/>
            <p:cNvPicPr>
              <a:picLocks noChangeAspect="1"/>
            </p:cNvPicPr>
            <p:nvPr/>
          </p:nvPicPr>
          <p:blipFill>
            <a:blip r:embed="rId5"/>
            <a:srcRect l="11800" t="57704" r="39429" b="15284"/>
            <a:stretch>
              <a:fillRect/>
            </a:stretch>
          </p:blipFill>
          <p:spPr>
            <a:xfrm>
              <a:off x="12967" y="3091"/>
              <a:ext cx="2349" cy="2778"/>
            </a:xfrm>
            <a:prstGeom prst="rect">
              <a:avLst/>
            </a:prstGeom>
          </p:spPr>
        </p:pic>
        <p:pic>
          <p:nvPicPr>
            <p:cNvPr id="7" name="图片 6" descr="72f082025aafa40f0d5a83e9e40de74b79f019d7"/>
            <p:cNvPicPr>
              <a:picLocks noChangeAspect="1"/>
            </p:cNvPicPr>
            <p:nvPr/>
          </p:nvPicPr>
          <p:blipFill>
            <a:blip r:embed="rId5"/>
            <a:srcRect l="60992" t="76244" r="10738" b="17016"/>
            <a:stretch>
              <a:fillRect/>
            </a:stretch>
          </p:blipFill>
          <p:spPr>
            <a:xfrm>
              <a:off x="15628" y="4593"/>
              <a:ext cx="2418" cy="1231"/>
            </a:xfrm>
            <a:prstGeom prst="rect">
              <a:avLst/>
            </a:prstGeom>
          </p:spPr>
        </p:pic>
      </p:grpSp>
      <p:pic>
        <p:nvPicPr>
          <p:cNvPr id="9" name="图片 8" descr="图片_20240517125556"/>
          <p:cNvPicPr>
            <a:picLocks noChangeAspect="1"/>
          </p:cNvPicPr>
          <p:nvPr/>
        </p:nvPicPr>
        <p:blipFill>
          <a:blip r:embed="rId6"/>
          <a:srcRect l="64692" t="67642" r="21989" b="15922"/>
          <a:stretch>
            <a:fillRect/>
          </a:stretch>
        </p:blipFill>
        <p:spPr>
          <a:xfrm>
            <a:off x="3717290" y="1988820"/>
            <a:ext cx="3651250" cy="33782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1.6:</a:t>
            </a:r>
            <a:endParaRPr lang="en-US" altLang="zh-CN"/>
          </a:p>
        </p:txBody>
      </p:sp>
      <p:pic>
        <p:nvPicPr>
          <p:cNvPr id="4" name="图片 3" descr="截图20240506211335"/>
          <p:cNvPicPr>
            <a:picLocks noChangeAspect="1"/>
          </p:cNvPicPr>
          <p:nvPr/>
        </p:nvPicPr>
        <p:blipFill>
          <a:blip r:embed="rId1"/>
          <a:srcRect l="-1028" t="66658" r="1028" b="24019"/>
          <a:stretch>
            <a:fillRect/>
          </a:stretch>
        </p:blipFill>
        <p:spPr>
          <a:xfrm>
            <a:off x="2981325" y="647700"/>
            <a:ext cx="5869305" cy="666115"/>
          </a:xfrm>
          <a:prstGeom prst="rect">
            <a:avLst/>
          </a:prstGeom>
        </p:spPr>
      </p:pic>
      <p:pic>
        <p:nvPicPr>
          <p:cNvPr id="25" name="图片 24" descr="home"/>
          <p:cNvPicPr>
            <a:picLocks noChangeAspect="1"/>
          </p:cNvPicPr>
          <p:nvPr/>
        </p:nvPicPr>
        <p:blipFill>
          <a:blip r:embed="rId2"/>
          <a:srcRect l="-1252" t="87829" r="-3360" b="-4486"/>
          <a:stretch>
            <a:fillRect/>
          </a:stretch>
        </p:blipFill>
        <p:spPr>
          <a:xfrm>
            <a:off x="7321550" y="1866900"/>
            <a:ext cx="4775200" cy="647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7210" y="1478280"/>
            <a:ext cx="2104390" cy="97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400" b="1"/>
              <a:t>Aka</a:t>
            </a:r>
            <a:r>
              <a:rPr lang="en-US" altLang="zh-CN" sz="1400"/>
              <a:t>: </a:t>
            </a:r>
            <a:r>
              <a:rPr lang="en-US" altLang="zh-CN" sz="1400" b="1"/>
              <a:t>Get rid</a:t>
            </a:r>
            <a:r>
              <a:rPr lang="en-US" altLang="zh-CN" sz="1400"/>
              <a:t> of the </a:t>
            </a:r>
            <a:r>
              <a:rPr lang="en-US" altLang="zh-CN" sz="1400" b="1"/>
              <a:t>remaining photoresist</a:t>
            </a:r>
            <a:r>
              <a:rPr lang="en-US" altLang="zh-CN" sz="1400"/>
              <a:t> on the </a:t>
            </a:r>
            <a:r>
              <a:rPr lang="en-US" altLang="zh-CN" sz="1400" b="1"/>
              <a:t>protected regions </a:t>
            </a:r>
            <a:endParaRPr lang="en-US" altLang="zh-CN" sz="1400" b="1"/>
          </a:p>
        </p:txBody>
      </p:sp>
      <p:grpSp>
        <p:nvGrpSpPr>
          <p:cNvPr id="7" name="组合 6"/>
          <p:cNvGrpSpPr/>
          <p:nvPr/>
        </p:nvGrpSpPr>
        <p:grpSpPr>
          <a:xfrm>
            <a:off x="7487920" y="3246120"/>
            <a:ext cx="4355465" cy="2608580"/>
            <a:chOff x="11595" y="5290"/>
            <a:chExt cx="4720" cy="2768"/>
          </a:xfrm>
        </p:grpSpPr>
        <p:pic>
          <p:nvPicPr>
            <p:cNvPr id="34" name="图片 33" descr="72f082025aafa40f0d5a83e9e40de74b79f019d7"/>
            <p:cNvPicPr>
              <a:picLocks noChangeAspect="1"/>
            </p:cNvPicPr>
            <p:nvPr/>
          </p:nvPicPr>
          <p:blipFill>
            <a:blip r:embed="rId3"/>
            <a:srcRect l="11333" t="72239" r="37120" b="475"/>
            <a:stretch>
              <a:fillRect/>
            </a:stretch>
          </p:blipFill>
          <p:spPr>
            <a:xfrm>
              <a:off x="11595" y="5290"/>
              <a:ext cx="3000" cy="2769"/>
            </a:xfrm>
            <a:prstGeom prst="rect">
              <a:avLst/>
            </a:prstGeom>
          </p:spPr>
        </p:pic>
        <p:pic>
          <p:nvPicPr>
            <p:cNvPr id="6" name="图片 5" descr="72f082025aafa40f0d5a83e9e40de74b79f019d7"/>
            <p:cNvPicPr>
              <a:picLocks noChangeAspect="1"/>
            </p:cNvPicPr>
            <p:nvPr/>
          </p:nvPicPr>
          <p:blipFill>
            <a:blip r:embed="rId3"/>
            <a:srcRect l="61780" t="90922" r="11003" b="2"/>
            <a:stretch>
              <a:fillRect/>
            </a:stretch>
          </p:blipFill>
          <p:spPr>
            <a:xfrm>
              <a:off x="14731" y="6990"/>
              <a:ext cx="1584" cy="921"/>
            </a:xfrm>
            <a:prstGeom prst="rect">
              <a:avLst/>
            </a:prstGeom>
          </p:spPr>
        </p:pic>
      </p:grpSp>
      <p:pic>
        <p:nvPicPr>
          <p:cNvPr id="9" name="图片 8" descr="图片_20240517125556"/>
          <p:cNvPicPr>
            <a:picLocks noChangeAspect="1"/>
          </p:cNvPicPr>
          <p:nvPr/>
        </p:nvPicPr>
        <p:blipFill>
          <a:blip r:embed="rId4"/>
          <a:srcRect l="37683" t="68383" r="42787" b="12212"/>
          <a:stretch>
            <a:fillRect/>
          </a:stretch>
        </p:blipFill>
        <p:spPr>
          <a:xfrm>
            <a:off x="2312035" y="2872740"/>
            <a:ext cx="4504690" cy="3355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8909685" y="568960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826385" y="709295"/>
            <a:ext cx="6539230" cy="5440045"/>
            <a:chOff x="4581" y="2520"/>
            <a:chExt cx="8970" cy="7090"/>
          </a:xfrm>
        </p:grpSpPr>
        <p:pic>
          <p:nvPicPr>
            <p:cNvPr id="5" name="图片 4" descr="图片_20240517125556"/>
            <p:cNvPicPr>
              <a:picLocks noChangeAspect="1"/>
            </p:cNvPicPr>
            <p:nvPr/>
          </p:nvPicPr>
          <p:blipFill>
            <a:blip r:embed="rId1"/>
            <a:srcRect l="9871" t="12435" r="19859" b="13480"/>
            <a:stretch>
              <a:fillRect/>
            </a:stretch>
          </p:blipFill>
          <p:spPr>
            <a:xfrm>
              <a:off x="4581" y="2520"/>
              <a:ext cx="8970" cy="709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590" y="7410"/>
              <a:ext cx="3540" cy="22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2. Deposit First Layer of Insulation onto Surface </a:t>
            </a:r>
            <a:endParaRPr lang="en-US" altLang="zh-CN"/>
          </a:p>
        </p:txBody>
      </p:sp>
      <p:pic>
        <p:nvPicPr>
          <p:cNvPr id="4" name="图片 3" descr="截图20240506211346"/>
          <p:cNvPicPr>
            <a:picLocks noChangeAspect="1"/>
          </p:cNvPicPr>
          <p:nvPr/>
        </p:nvPicPr>
        <p:blipFill>
          <a:blip r:embed="rId1"/>
          <a:srcRect l="6528" t="2704" r="8629" b="5482"/>
          <a:stretch>
            <a:fillRect/>
          </a:stretch>
        </p:blipFill>
        <p:spPr>
          <a:xfrm>
            <a:off x="7237095" y="1428750"/>
            <a:ext cx="4111625" cy="3213100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8693" t="21038" r="10292" b="69165"/>
          <a:stretch>
            <a:fillRect/>
          </a:stretch>
        </p:blipFill>
        <p:spPr>
          <a:xfrm>
            <a:off x="2538095" y="914400"/>
            <a:ext cx="5822950" cy="812800"/>
          </a:xfrm>
          <a:prstGeom prst="rect">
            <a:avLst/>
          </a:prstGeom>
        </p:spPr>
      </p:pic>
      <p:pic>
        <p:nvPicPr>
          <p:cNvPr id="6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t="73886" b="23045"/>
          <a:stretch>
            <a:fillRect/>
          </a:stretch>
        </p:blipFill>
        <p:spPr>
          <a:xfrm>
            <a:off x="5583555" y="6038850"/>
            <a:ext cx="6313170" cy="208280"/>
          </a:xfrm>
          <a:prstGeom prst="rect">
            <a:avLst/>
          </a:prstGeom>
        </p:spPr>
      </p:pic>
      <p:pic>
        <p:nvPicPr>
          <p:cNvPr id="8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l="42" t="76876" r="80951" b="20055"/>
          <a:stretch>
            <a:fillRect/>
          </a:stretch>
        </p:blipFill>
        <p:spPr>
          <a:xfrm>
            <a:off x="5583555" y="6350000"/>
            <a:ext cx="1199515" cy="20828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370840" y="1990090"/>
            <a:ext cx="4378325" cy="4377055"/>
            <a:chOff x="216" y="3145"/>
            <a:chExt cx="6895" cy="6893"/>
          </a:xfrm>
        </p:grpSpPr>
        <p:grpSp>
          <p:nvGrpSpPr>
            <p:cNvPr id="18" name="组合 17"/>
            <p:cNvGrpSpPr/>
            <p:nvPr/>
          </p:nvGrpSpPr>
          <p:grpSpPr>
            <a:xfrm>
              <a:off x="216" y="3145"/>
              <a:ext cx="5934" cy="3228"/>
              <a:chOff x="556" y="3031"/>
              <a:chExt cx="6712" cy="3425"/>
            </a:xfrm>
          </p:grpSpPr>
          <p:pic>
            <p:nvPicPr>
              <p:cNvPr id="13" name="图片 12" descr="1521163821"/>
              <p:cNvPicPr>
                <a:picLocks noChangeAspect="1"/>
              </p:cNvPicPr>
              <p:nvPr/>
            </p:nvPicPr>
            <p:blipFill>
              <a:blip r:embed="rId4"/>
              <a:srcRect l="36776" r="41678" b="82638"/>
              <a:stretch>
                <a:fillRect/>
              </a:stretch>
            </p:blipFill>
            <p:spPr>
              <a:xfrm>
                <a:off x="556" y="3031"/>
                <a:ext cx="3071" cy="2173"/>
              </a:xfrm>
              <a:prstGeom prst="rect">
                <a:avLst/>
              </a:prstGeom>
            </p:spPr>
          </p:pic>
          <p:pic>
            <p:nvPicPr>
              <p:cNvPr id="11" name="图片 10" descr="1521163821"/>
              <p:cNvPicPr>
                <a:picLocks noChangeAspect="1"/>
              </p:cNvPicPr>
              <p:nvPr/>
            </p:nvPicPr>
            <p:blipFill>
              <a:blip r:embed="rId4"/>
              <a:srcRect l="74509" t="719" r="6407" b="82478"/>
              <a:stretch>
                <a:fillRect/>
              </a:stretch>
            </p:blipFill>
            <p:spPr>
              <a:xfrm>
                <a:off x="4548" y="3101"/>
                <a:ext cx="2720" cy="2103"/>
              </a:xfrm>
              <a:prstGeom prst="rect">
                <a:avLst/>
              </a:prstGeom>
            </p:spPr>
          </p:pic>
          <p:sp>
            <p:nvSpPr>
              <p:cNvPr id="12" name="右箭头 11"/>
              <p:cNvSpPr/>
              <p:nvPr/>
            </p:nvSpPr>
            <p:spPr>
              <a:xfrm>
                <a:off x="3778" y="4268"/>
                <a:ext cx="673" cy="672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右箭头 13"/>
              <p:cNvSpPr/>
              <p:nvPr/>
            </p:nvSpPr>
            <p:spPr>
              <a:xfrm rot="5400000">
                <a:off x="6542" y="5730"/>
                <a:ext cx="780" cy="672"/>
              </a:xfrm>
              <a:prstGeom prst="rightArrow">
                <a:avLst/>
              </a:prstGeom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63" y="5353"/>
                <a:ext cx="1950" cy="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Spin-coat</a:t>
                </a:r>
                <a:endParaRPr lang="en-US" altLang="zh-CN" sz="1400" b="1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33" y="5353"/>
                <a:ext cx="1950" cy="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Soft-Bake</a:t>
                </a:r>
                <a:endParaRPr lang="en-US" altLang="zh-CN" sz="1400" b="1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3851" y="6642"/>
              <a:ext cx="3261" cy="2964"/>
              <a:chOff x="3199" y="3320"/>
              <a:chExt cx="4708" cy="4474"/>
            </a:xfrm>
          </p:grpSpPr>
          <p:pic>
            <p:nvPicPr>
              <p:cNvPr id="20" name="图片 19" descr="u=4856126,3123910824&amp;fm=253&amp;fmt=auto&amp;app=138&amp;f=JPG"/>
              <p:cNvPicPr>
                <a:picLocks noChangeAspect="1"/>
              </p:cNvPicPr>
              <p:nvPr/>
            </p:nvPicPr>
            <p:blipFill>
              <a:blip r:embed="rId5"/>
              <a:srcRect l="52056" t="30032" r="11247" b="44181"/>
              <a:stretch>
                <a:fillRect/>
              </a:stretch>
            </p:blipFill>
            <p:spPr>
              <a:xfrm>
                <a:off x="3199" y="3320"/>
                <a:ext cx="4560" cy="2402"/>
              </a:xfrm>
              <a:prstGeom prst="rect">
                <a:avLst/>
              </a:prstGeom>
            </p:spPr>
          </p:pic>
          <p:pic>
            <p:nvPicPr>
              <p:cNvPr id="21" name="图片 20" descr="u=4856126,3123910824&amp;fm=253&amp;fmt=auto&amp;app=138&amp;f=JPG"/>
              <p:cNvPicPr>
                <a:picLocks noChangeAspect="1"/>
              </p:cNvPicPr>
              <p:nvPr/>
            </p:nvPicPr>
            <p:blipFill>
              <a:blip r:embed="rId5"/>
              <a:srcRect l="52734" t="57845" r="10728" b="17496"/>
              <a:stretch>
                <a:fillRect/>
              </a:stretch>
            </p:blipFill>
            <p:spPr>
              <a:xfrm>
                <a:off x="3367" y="5497"/>
                <a:ext cx="4540" cy="2297"/>
              </a:xfrm>
              <a:prstGeom prst="rect">
                <a:avLst/>
              </a:prstGeom>
            </p:spPr>
          </p:pic>
        </p:grpSp>
        <p:sp>
          <p:nvSpPr>
            <p:cNvPr id="22" name="文本框 21"/>
            <p:cNvSpPr txBox="1"/>
            <p:nvPr/>
          </p:nvSpPr>
          <p:spPr>
            <a:xfrm>
              <a:off x="4295" y="9682"/>
              <a:ext cx="2488" cy="35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1400" b="1"/>
                <a:t>Thermal-cure</a:t>
              </a:r>
              <a:endParaRPr lang="en-US" altLang="zh-CN" sz="1400" b="1"/>
            </a:p>
          </p:txBody>
        </p:sp>
      </p:grpSp>
      <p:pic>
        <p:nvPicPr>
          <p:cNvPr id="25" name="内容占位符 24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6"/>
          <a:srcRect l="12937" t="867" r="43503" b="85550"/>
          <a:stretch>
            <a:fillRect/>
          </a:stretch>
        </p:blipFill>
        <p:spPr>
          <a:xfrm>
            <a:off x="6864350" y="4610100"/>
            <a:ext cx="3955415" cy="132588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2.1:</a:t>
            </a:r>
            <a:endParaRPr lang="zh-CN" altLang="en-US"/>
          </a:p>
        </p:txBody>
      </p:sp>
      <p:pic>
        <p:nvPicPr>
          <p:cNvPr id="4" name="图片 3" descr="截图20240506211346"/>
          <p:cNvPicPr>
            <a:picLocks noChangeAspect="1"/>
          </p:cNvPicPr>
          <p:nvPr/>
        </p:nvPicPr>
        <p:blipFill>
          <a:blip r:embed="rId1"/>
          <a:srcRect t="16672" b="65592"/>
          <a:stretch>
            <a:fillRect/>
          </a:stretch>
        </p:blipFill>
        <p:spPr>
          <a:xfrm>
            <a:off x="2778125" y="608330"/>
            <a:ext cx="5454015" cy="698500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206490" y="4888865"/>
            <a:ext cx="5816600" cy="1810796"/>
            <a:chOff x="2803" y="3610"/>
            <a:chExt cx="13564" cy="4412"/>
          </a:xfrm>
        </p:grpSpPr>
        <p:pic>
          <p:nvPicPr>
            <p:cNvPr id="6" name="图片 5" descr="u=2760149392,2579033293&amp;fm=253&amp;fmt=auto&amp;app=138&amp;f=JPE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3" y="3610"/>
              <a:ext cx="13564" cy="3580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9526" y="6900"/>
              <a:ext cx="2031" cy="1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centrifugal force</a:t>
              </a:r>
              <a:endParaRPr lang="en-US" altLang="zh-CN" sz="120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232140" y="1121410"/>
            <a:ext cx="3041015" cy="7689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400" b="1" u="sng"/>
              <a:t>Main advantage of spin coating</a:t>
            </a:r>
            <a:r>
              <a:rPr lang="en-US" altLang="zh-CN" sz="1400"/>
              <a:t>: Provide a </a:t>
            </a:r>
            <a:r>
              <a:rPr lang="en-US" altLang="zh-CN" sz="1400" b="1">
                <a:solidFill>
                  <a:srgbClr val="FF0000"/>
                </a:solidFill>
              </a:rPr>
              <a:t>dense, even layer</a:t>
            </a:r>
            <a:r>
              <a:rPr lang="en-US" altLang="zh-CN" sz="1400"/>
              <a:t> of coating on surface</a:t>
            </a:r>
            <a:endParaRPr lang="en-US" altLang="zh-CN" sz="1400"/>
          </a:p>
        </p:txBody>
      </p:sp>
      <p:pic>
        <p:nvPicPr>
          <p:cNvPr id="13" name="图片 12" descr="1521163821"/>
          <p:cNvPicPr>
            <a:picLocks noChangeAspect="1"/>
          </p:cNvPicPr>
          <p:nvPr/>
        </p:nvPicPr>
        <p:blipFill>
          <a:blip r:embed="rId3"/>
          <a:srcRect l="33527" r="37566" b="69471"/>
          <a:stretch>
            <a:fillRect/>
          </a:stretch>
        </p:blipFill>
        <p:spPr>
          <a:xfrm>
            <a:off x="9896475" y="2371090"/>
            <a:ext cx="1822450" cy="1690370"/>
          </a:xfrm>
          <a:prstGeom prst="rect">
            <a:avLst/>
          </a:prstGeom>
        </p:spPr>
      </p:pic>
      <p:pic>
        <p:nvPicPr>
          <p:cNvPr id="3" name="内容占位符 2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4"/>
          <a:srcRect l="13472" r="43450" b="91683"/>
          <a:stretch>
            <a:fillRect/>
          </a:stretch>
        </p:blipFill>
        <p:spPr>
          <a:xfrm>
            <a:off x="885190" y="5062220"/>
            <a:ext cx="4188460" cy="869315"/>
          </a:xfrm>
          <a:prstGeom prst="rect">
            <a:avLst/>
          </a:prstGeom>
        </p:spPr>
      </p:pic>
      <p:pic>
        <p:nvPicPr>
          <p:cNvPr id="5" name="内容占位符 3" descr="v2-39b49af8ddc364e8499d9f9ce65d53bd_1440w"/>
          <p:cNvPicPr>
            <a:picLocks noChangeAspect="1"/>
          </p:cNvPicPr>
          <p:nvPr/>
        </p:nvPicPr>
        <p:blipFill>
          <a:blip r:embed="rId4"/>
          <a:srcRect t="73886" r="7705" b="22746"/>
          <a:stretch>
            <a:fillRect/>
          </a:stretch>
        </p:blipFill>
        <p:spPr>
          <a:xfrm>
            <a:off x="66040" y="5988050"/>
            <a:ext cx="5826760" cy="228600"/>
          </a:xfrm>
          <a:prstGeom prst="rect">
            <a:avLst/>
          </a:prstGeom>
        </p:spPr>
      </p:pic>
      <p:pic>
        <p:nvPicPr>
          <p:cNvPr id="7" name="内容占位符 3" descr="图片_20240517145143"/>
          <p:cNvPicPr>
            <a:picLocks noChangeAspect="1"/>
          </p:cNvPicPr>
          <p:nvPr/>
        </p:nvPicPr>
        <p:blipFill>
          <a:blip r:embed="rId5"/>
          <a:srcRect l="22041" t="39259" r="66339" b="13643"/>
          <a:stretch>
            <a:fillRect/>
          </a:stretch>
        </p:blipFill>
        <p:spPr>
          <a:xfrm rot="5400000">
            <a:off x="3413125" y="76200"/>
            <a:ext cx="2002790" cy="608838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2.2:</a:t>
            </a:r>
            <a:endParaRPr lang="zh-CN" altLang="en-US"/>
          </a:p>
        </p:txBody>
      </p:sp>
      <p:pic>
        <p:nvPicPr>
          <p:cNvPr id="4" name="图片 3" descr="截图20240506211346"/>
          <p:cNvPicPr>
            <a:picLocks noChangeAspect="1"/>
          </p:cNvPicPr>
          <p:nvPr/>
        </p:nvPicPr>
        <p:blipFill>
          <a:blip r:embed="rId1"/>
          <a:srcRect l="-116" t="33924" r="116" b="48340"/>
          <a:stretch>
            <a:fillRect/>
          </a:stretch>
        </p:blipFill>
        <p:spPr>
          <a:xfrm>
            <a:off x="2778125" y="608330"/>
            <a:ext cx="5454015" cy="698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2405" y="1819275"/>
            <a:ext cx="2948305" cy="37534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400" b="1" u="sng"/>
              <a:t>Soft-Baking (aka Pre-Baking):</a:t>
            </a:r>
            <a:endParaRPr lang="en-US" altLang="zh-CN" sz="1400" b="1" u="sng"/>
          </a:p>
          <a:p>
            <a:r>
              <a:rPr lang="en-US" altLang="zh-CN" sz="1400"/>
              <a:t>Allow </a:t>
            </a:r>
            <a:r>
              <a:rPr lang="en-US" altLang="zh-CN" sz="1400" b="1">
                <a:solidFill>
                  <a:srgbClr val="FF0000"/>
                </a:solidFill>
              </a:rPr>
              <a:t>solvents </a:t>
            </a:r>
            <a:r>
              <a:rPr lang="en-US" altLang="zh-CN" sz="1400" b="1">
                <a:solidFill>
                  <a:schemeClr val="tx1"/>
                </a:solidFill>
              </a:rPr>
              <a:t>inside photoresist film</a:t>
            </a:r>
            <a:r>
              <a:rPr lang="en-US" altLang="zh-CN" sz="1400" b="1"/>
              <a:t> </a:t>
            </a:r>
            <a:r>
              <a:rPr lang="en-US" altLang="zh-CN" sz="1400"/>
              <a:t>to </a:t>
            </a:r>
            <a:r>
              <a:rPr lang="en-US" altLang="zh-CN" sz="1400" b="1">
                <a:solidFill>
                  <a:srgbClr val="FF0000"/>
                </a:solidFill>
              </a:rPr>
              <a:t>slowly escape </a:t>
            </a:r>
            <a:r>
              <a:rPr lang="en-US" altLang="zh-CN" sz="1400"/>
              <a:t>to</a:t>
            </a:r>
            <a:r>
              <a:rPr lang="en-US" altLang="zh-CN" sz="1400" b="1"/>
              <a:t> </a:t>
            </a:r>
            <a:r>
              <a:rPr lang="en-US" altLang="zh-CN" sz="1400" b="1">
                <a:solidFill>
                  <a:srgbClr val="FF0000"/>
                </a:solidFill>
              </a:rPr>
              <a:t>dry </a:t>
            </a:r>
            <a:r>
              <a:rPr lang="en-US" altLang="zh-CN" sz="1400" b="1"/>
              <a:t>the photoresist film.</a:t>
            </a:r>
            <a:r>
              <a:rPr lang="en-US" altLang="zh-CN" sz="1400"/>
              <a:t> 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 b="1" u="sng"/>
              <a:t>Purpose</a:t>
            </a:r>
            <a:r>
              <a:rPr lang="en-US" altLang="zh-CN" sz="1400"/>
              <a:t>:</a:t>
            </a:r>
            <a:endParaRPr lang="en-US" altLang="zh-CN" sz="1400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Improve polymide wafer coverage</a:t>
            </a:r>
            <a:endParaRPr lang="en-US" altLang="zh-CN" sz="1400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Remove solvents</a:t>
            </a:r>
            <a:r>
              <a:rPr lang="en-US" altLang="zh-CN" sz="1400"/>
              <a:t> from photoresist</a:t>
            </a:r>
            <a:endParaRPr lang="en-US" altLang="zh-CN" sz="1400"/>
          </a:p>
          <a:p>
            <a:r>
              <a:rPr lang="en-US" altLang="zh-CN" sz="1400"/>
              <a:t>-</a:t>
            </a:r>
            <a:r>
              <a:rPr lang="en-US" altLang="zh-CN" sz="1400" b="1"/>
              <a:t> </a:t>
            </a:r>
            <a:r>
              <a:rPr lang="en-US" altLang="zh-CN" sz="1400" b="1">
                <a:solidFill>
                  <a:srgbClr val="FF0000"/>
                </a:solidFill>
              </a:rPr>
              <a:t>Increase adhesion</a:t>
            </a:r>
            <a:endParaRPr lang="en-US" altLang="zh-CN" sz="1400" b="1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Reduce surface tension</a:t>
            </a:r>
            <a:r>
              <a:rPr lang="en-US" altLang="zh-CN" sz="1400" b="1"/>
              <a:t> </a:t>
            </a:r>
            <a:r>
              <a:rPr lang="en-US" altLang="zh-CN" sz="1400" b="1">
                <a:solidFill>
                  <a:srgbClr val="FF0000"/>
                </a:solidFill>
              </a:rPr>
              <a:t>within photoresist</a:t>
            </a:r>
            <a:r>
              <a:rPr lang="en-US" altLang="zh-CN" sz="1400"/>
              <a:t> from </a:t>
            </a:r>
            <a:r>
              <a:rPr lang="en-US" altLang="zh-CN" sz="1400" b="1">
                <a:solidFill>
                  <a:srgbClr val="FF0000"/>
                </a:solidFill>
              </a:rPr>
              <a:t>spin-coating</a:t>
            </a:r>
            <a:endParaRPr lang="en-US" altLang="zh-CN" sz="1400" b="1">
              <a:solidFill>
                <a:srgbClr val="FF0000"/>
              </a:solidFill>
            </a:endParaRPr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Prevent photoresist</a:t>
            </a:r>
            <a:r>
              <a:rPr lang="en-US" altLang="zh-CN" sz="1400"/>
              <a:t> from being </a:t>
            </a:r>
            <a:r>
              <a:rPr lang="en-US" altLang="zh-CN" sz="1400" b="1">
                <a:solidFill>
                  <a:srgbClr val="FF0000"/>
                </a:solidFill>
              </a:rPr>
              <a:t>stuck to surface</a:t>
            </a:r>
            <a:r>
              <a:rPr lang="en-US" altLang="zh-CN" sz="1400"/>
              <a:t> (</a:t>
            </a:r>
            <a:r>
              <a:rPr lang="en-US" altLang="zh-CN" sz="1400" b="1">
                <a:solidFill>
                  <a:srgbClr val="FF0000"/>
                </a:solidFill>
              </a:rPr>
              <a:t>keep surface clean</a:t>
            </a:r>
            <a:r>
              <a:rPr lang="en-US" altLang="zh-CN" sz="1400"/>
              <a:t>)</a:t>
            </a:r>
            <a:endParaRPr lang="en-US" altLang="zh-CN" sz="1400"/>
          </a:p>
        </p:txBody>
      </p:sp>
      <p:sp>
        <p:nvSpPr>
          <p:cNvPr id="8" name="文本框 7"/>
          <p:cNvSpPr txBox="1"/>
          <p:nvPr/>
        </p:nvSpPr>
        <p:spPr>
          <a:xfrm>
            <a:off x="8192135" y="716280"/>
            <a:ext cx="1981835" cy="645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b="1"/>
              <a:t>Soft-Baking </a:t>
            </a:r>
            <a:endParaRPr lang="en-US" altLang="zh-CN" b="1"/>
          </a:p>
          <a:p>
            <a:r>
              <a:rPr lang="en-US" altLang="zh-CN"/>
              <a:t>(</a:t>
            </a:r>
            <a:r>
              <a:rPr lang="en-US" altLang="zh-CN"/>
              <a:t>aka </a:t>
            </a:r>
            <a:r>
              <a:rPr lang="en-US" altLang="zh-CN" b="1"/>
              <a:t>Pre-Baking)</a:t>
            </a:r>
            <a:endParaRPr lang="en-US" altLang="zh-CN" b="1"/>
          </a:p>
        </p:txBody>
      </p:sp>
      <p:grpSp>
        <p:nvGrpSpPr>
          <p:cNvPr id="5" name="组合 4"/>
          <p:cNvGrpSpPr/>
          <p:nvPr/>
        </p:nvGrpSpPr>
        <p:grpSpPr>
          <a:xfrm>
            <a:off x="8657590" y="2371090"/>
            <a:ext cx="2848610" cy="2569210"/>
            <a:chOff x="6850" y="3405"/>
            <a:chExt cx="5848" cy="6045"/>
          </a:xfrm>
        </p:grpSpPr>
        <p:pic>
          <p:nvPicPr>
            <p:cNvPr id="7" name="图片 6" descr="342ac65c10385343aec1b0619813b07eca80886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50" y="3405"/>
              <a:ext cx="5848" cy="5757"/>
            </a:xfrm>
            <a:prstGeom prst="rect">
              <a:avLst/>
            </a:prstGeom>
          </p:spPr>
        </p:pic>
        <p:sp>
          <p:nvSpPr>
            <p:cNvPr id="9" name="圆角矩形 8"/>
            <p:cNvSpPr/>
            <p:nvPr/>
          </p:nvSpPr>
          <p:spPr>
            <a:xfrm>
              <a:off x="8975" y="8200"/>
              <a:ext cx="2221" cy="125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内容占位符 3" descr="图片_20240517145143"/>
          <p:cNvPicPr>
            <a:picLocks noChangeAspect="1"/>
          </p:cNvPicPr>
          <p:nvPr/>
        </p:nvPicPr>
        <p:blipFill>
          <a:blip r:embed="rId3"/>
          <a:srcRect l="36979" t="50200" r="47206" b="13254"/>
          <a:stretch>
            <a:fillRect/>
          </a:stretch>
        </p:blipFill>
        <p:spPr>
          <a:xfrm rot="5400000">
            <a:off x="4631055" y="1623695"/>
            <a:ext cx="2392045" cy="41446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2.3:</a:t>
            </a:r>
            <a:endParaRPr lang="zh-CN" altLang="en-US"/>
          </a:p>
        </p:txBody>
      </p:sp>
      <p:pic>
        <p:nvPicPr>
          <p:cNvPr id="4" name="图片 3" descr="截图20240506211346"/>
          <p:cNvPicPr>
            <a:picLocks noChangeAspect="1"/>
          </p:cNvPicPr>
          <p:nvPr/>
        </p:nvPicPr>
        <p:blipFill>
          <a:blip r:embed="rId1"/>
          <a:srcRect l="1514" t="51660" r="-1514" b="30604"/>
          <a:stretch>
            <a:fillRect/>
          </a:stretch>
        </p:blipFill>
        <p:spPr>
          <a:xfrm>
            <a:off x="2778125" y="608330"/>
            <a:ext cx="5454015" cy="698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76870" y="608330"/>
            <a:ext cx="2343150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en-US" altLang="zh-CN" b="1"/>
              <a:t>Low </a:t>
            </a:r>
            <a:r>
              <a:rPr lang="en-US" altLang="zh-CN"/>
              <a:t>temperatures”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en-US" altLang="zh-CN" b="1"/>
              <a:t>325C</a:t>
            </a:r>
            <a:r>
              <a:rPr lang="en-US" altLang="zh-CN"/>
              <a:t>, use </a:t>
            </a:r>
            <a:r>
              <a:rPr lang="en-US" altLang="zh-CN" b="1"/>
              <a:t>thermal curing</a:t>
            </a:r>
            <a:endParaRPr lang="en-US" altLang="zh-CN" b="1"/>
          </a:p>
        </p:txBody>
      </p:sp>
      <p:pic>
        <p:nvPicPr>
          <p:cNvPr id="6" name="图片 5" descr="u=4856126,3123910824&amp;fm=253&amp;fmt=auto&amp;app=138&amp;f=JPG"/>
          <p:cNvPicPr>
            <a:picLocks noChangeAspect="1"/>
          </p:cNvPicPr>
          <p:nvPr/>
        </p:nvPicPr>
        <p:blipFill>
          <a:blip r:embed="rId2"/>
          <a:srcRect l="51413" t="20767" r="2044"/>
          <a:stretch>
            <a:fillRect/>
          </a:stretch>
        </p:blipFill>
        <p:spPr>
          <a:xfrm>
            <a:off x="768985" y="1746250"/>
            <a:ext cx="3354070" cy="4280535"/>
          </a:xfrm>
          <a:prstGeom prst="rect">
            <a:avLst/>
          </a:prstGeom>
        </p:spPr>
      </p:pic>
      <p:pic>
        <p:nvPicPr>
          <p:cNvPr id="25" name="内容占位符 24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3"/>
          <a:srcRect l="12937" t="8608" r="54433" b="85732"/>
          <a:stretch>
            <a:fillRect/>
          </a:stretch>
        </p:blipFill>
        <p:spPr>
          <a:xfrm>
            <a:off x="6743700" y="2108200"/>
            <a:ext cx="3878580" cy="723265"/>
          </a:xfrm>
          <a:prstGeom prst="rect">
            <a:avLst/>
          </a:prstGeom>
        </p:spPr>
      </p:pic>
      <p:pic>
        <p:nvPicPr>
          <p:cNvPr id="8" name="内容占位符 3" descr="v2-39b49af8ddc364e8499d9f9ce65d53bd_1440w"/>
          <p:cNvPicPr>
            <a:picLocks noChangeAspect="1"/>
          </p:cNvPicPr>
          <p:nvPr/>
        </p:nvPicPr>
        <p:blipFill>
          <a:blip r:embed="rId4"/>
          <a:srcRect l="42" t="76876" r="80951" b="20055"/>
          <a:stretch>
            <a:fillRect/>
          </a:stretch>
        </p:blipFill>
        <p:spPr>
          <a:xfrm>
            <a:off x="8606155" y="2997200"/>
            <a:ext cx="1199515" cy="208280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4"/>
          <a:srcRect l="92225" t="74167" b="23045"/>
          <a:stretch>
            <a:fillRect/>
          </a:stretch>
        </p:blipFill>
        <p:spPr>
          <a:xfrm>
            <a:off x="8172450" y="3016250"/>
            <a:ext cx="490855" cy="189230"/>
          </a:xfrm>
          <a:prstGeom prst="rect">
            <a:avLst/>
          </a:prstGeom>
        </p:spPr>
      </p:pic>
      <p:pic>
        <p:nvPicPr>
          <p:cNvPr id="10" name="内容占位符 3" descr="图片_20240517145143"/>
          <p:cNvPicPr>
            <a:picLocks noChangeAspect="1"/>
          </p:cNvPicPr>
          <p:nvPr/>
        </p:nvPicPr>
        <p:blipFill>
          <a:blip r:embed="rId5"/>
          <a:srcRect l="55171" t="16024" r="14734" b="6057"/>
          <a:stretch>
            <a:fillRect/>
          </a:stretch>
        </p:blipFill>
        <p:spPr>
          <a:xfrm rot="5400000">
            <a:off x="5997575" y="2517140"/>
            <a:ext cx="2355215" cy="4572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Schematic Top View of Electrode Thread in Linear Edge Configuration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08330" y="1490345"/>
                <a:ext cx="3215640" cy="4759325"/>
              </a:xfrm>
            </p:spPr>
            <p:txBody>
              <a:bodyPr>
                <a:normAutofit fontScale="70000"/>
              </a:bodyPr>
              <a:p>
                <a:r>
                  <a:rPr lang="en-US" altLang="zh-CN" b="1"/>
                  <a:t>Normally 32 traces per thread</a:t>
                </a:r>
                <a:endParaRPr lang="en-US" altLang="zh-CN" b="1"/>
              </a:p>
              <a:p>
                <a:r>
                  <a:rPr lang="en-US" altLang="zh-CN" b="1"/>
                  <a:t>Very long and thin threads</a:t>
                </a:r>
                <a:r>
                  <a:rPr lang="en-US" altLang="zh-CN"/>
                  <a:t>: width 5-50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/>
                  <a:t>, thickness 4-6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𝜇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/>
                  <a:t>, length ~20mm</a:t>
                </a:r>
                <a:endParaRPr lang="en-US" altLang="zh-CN"/>
              </a:p>
              <a:p>
                <a:r>
                  <a:rPr lang="en-US" altLang="zh-CN" b="1"/>
                  <a:t>Advantages </a:t>
                </a:r>
                <a:r>
                  <a:rPr lang="en-US" altLang="zh-CN"/>
                  <a:t>of </a:t>
                </a:r>
                <a:r>
                  <a:rPr lang="en-US" altLang="zh-CN" b="1"/>
                  <a:t>“linear edge” </a:t>
                </a:r>
                <a:r>
                  <a:rPr lang="en-US" altLang="zh-CN"/>
                  <a:t>configuration:</a:t>
                </a:r>
                <a:endParaRPr lang="en-US" altLang="zh-CN"/>
              </a:p>
              <a:p>
                <a:pPr lvl="1"/>
                <a:r>
                  <a:rPr lang="en-US" altLang="zh-CN" b="1"/>
                  <a:t>Bring contacts in close proximity</a:t>
                </a:r>
                <a:r>
                  <a:rPr lang="en-US" altLang="zh-CN"/>
                  <a:t> with </a:t>
                </a:r>
                <a:r>
                  <a:rPr lang="en-US" altLang="zh-CN" b="1"/>
                  <a:t>target </a:t>
                </a:r>
                <a:r>
                  <a:rPr lang="en-US" altLang="zh-CN"/>
                  <a:t>(neuron) to be recorded/stimulated by </a:t>
                </a:r>
                <a:r>
                  <a:rPr lang="en-US" altLang="zh-CN" b="1"/>
                  <a:t>equalizing heights of contacts and targets</a:t>
                </a:r>
                <a:r>
                  <a:rPr lang="en-US" altLang="zh-CN"/>
                  <a:t> &amp; </a:t>
                </a:r>
                <a:r>
                  <a:rPr lang="en-US" altLang="zh-CN" b="1"/>
                  <a:t>exposing contacts extend beyond dielectric edge</a:t>
                </a:r>
                <a:endParaRPr lang="en-US" altLang="zh-CN" b="1"/>
              </a:p>
              <a:p>
                <a:pPr lvl="1"/>
                <a:r>
                  <a:rPr lang="en-US" altLang="zh-CN" b="1"/>
                  <a:t>Recording/stimulation signal stronger </a:t>
                </a:r>
                <a:r>
                  <a:rPr lang="en-US" altLang="zh-CN"/>
                  <a:t>&amp; </a:t>
                </a:r>
                <a:r>
                  <a:rPr lang="en-US" altLang="zh-CN" b="1"/>
                  <a:t>clearer </a:t>
                </a:r>
                <a:r>
                  <a:rPr lang="en-US" altLang="zh-CN"/>
                  <a:t>by linear edge geometry</a:t>
                </a:r>
                <a:endParaRPr lang="en-US" altLang="zh-CN"/>
              </a:p>
              <a:p>
                <a:pPr lvl="1"/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8330" y="1490345"/>
                <a:ext cx="3215640" cy="4759325"/>
              </a:xfrm>
              <a:blipFill rotWithShape="1">
                <a:blip r:embed="rId1"/>
                <a:stretch>
                  <a:fillRect b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截图20240506211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030" y="1866900"/>
            <a:ext cx="3475990" cy="44913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6400" y="1648460"/>
            <a:ext cx="1155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wire traces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6775450" y="3735705"/>
            <a:ext cx="1155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contact</a:t>
            </a:r>
            <a:endParaRPr lang="en-US" altLang="zh-CN" sz="1400"/>
          </a:p>
        </p:txBody>
      </p:sp>
      <p:sp>
        <p:nvSpPr>
          <p:cNvPr id="7" name="文本框 6"/>
          <p:cNvSpPr txBox="1"/>
          <p:nvPr/>
        </p:nvSpPr>
        <p:spPr>
          <a:xfrm>
            <a:off x="6642100" y="3429000"/>
            <a:ext cx="11557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trace</a:t>
            </a:r>
            <a:endParaRPr lang="en-US" altLang="zh-CN" sz="1400"/>
          </a:p>
        </p:txBody>
      </p:sp>
      <p:sp>
        <p:nvSpPr>
          <p:cNvPr id="8" name="文本框 7"/>
          <p:cNvSpPr txBox="1"/>
          <p:nvPr/>
        </p:nvSpPr>
        <p:spPr>
          <a:xfrm>
            <a:off x="4337050" y="3104515"/>
            <a:ext cx="8858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dielectric </a:t>
            </a:r>
            <a:r>
              <a:rPr lang="en-US" altLang="zh-CN" sz="1400"/>
              <a:t>base</a:t>
            </a:r>
            <a:endParaRPr lang="en-US" altLang="zh-CN" sz="1400"/>
          </a:p>
        </p:txBody>
      </p:sp>
      <p:sp>
        <p:nvSpPr>
          <p:cNvPr id="11" name="任意多边形 10"/>
          <p:cNvSpPr/>
          <p:nvPr/>
        </p:nvSpPr>
        <p:spPr>
          <a:xfrm>
            <a:off x="4876800" y="2590800"/>
            <a:ext cx="534035" cy="923925"/>
          </a:xfrm>
          <a:custGeom>
            <a:avLst/>
            <a:gdLst>
              <a:gd name="connisteX0" fmla="*/ 0 w 534133"/>
              <a:gd name="connsiteY0" fmla="*/ 917575 h 924025"/>
              <a:gd name="connisteX1" fmla="*/ 76200 w 534133"/>
              <a:gd name="connsiteY1" fmla="*/ 920750 h 924025"/>
              <a:gd name="connisteX2" fmla="*/ 142875 w 534133"/>
              <a:gd name="connsiteY2" fmla="*/ 923925 h 924025"/>
              <a:gd name="connisteX3" fmla="*/ 209550 w 534133"/>
              <a:gd name="connsiteY3" fmla="*/ 917575 h 924025"/>
              <a:gd name="connisteX4" fmla="*/ 279400 w 534133"/>
              <a:gd name="connsiteY4" fmla="*/ 898525 h 924025"/>
              <a:gd name="connisteX5" fmla="*/ 349250 w 534133"/>
              <a:gd name="connsiteY5" fmla="*/ 860425 h 924025"/>
              <a:gd name="connisteX6" fmla="*/ 403225 w 534133"/>
              <a:gd name="connsiteY6" fmla="*/ 793750 h 924025"/>
              <a:gd name="connisteX7" fmla="*/ 444500 w 534133"/>
              <a:gd name="connsiteY7" fmla="*/ 723900 h 924025"/>
              <a:gd name="connisteX8" fmla="*/ 498475 w 534133"/>
              <a:gd name="connsiteY8" fmla="*/ 644525 h 924025"/>
              <a:gd name="connisteX9" fmla="*/ 511175 w 534133"/>
              <a:gd name="connsiteY9" fmla="*/ 577850 h 924025"/>
              <a:gd name="connisteX10" fmla="*/ 517525 w 534133"/>
              <a:gd name="connsiteY10" fmla="*/ 501650 h 924025"/>
              <a:gd name="connisteX11" fmla="*/ 527050 w 534133"/>
              <a:gd name="connsiteY11" fmla="*/ 428625 h 924025"/>
              <a:gd name="connisteX12" fmla="*/ 533400 w 534133"/>
              <a:gd name="connsiteY12" fmla="*/ 355600 h 924025"/>
              <a:gd name="connisteX13" fmla="*/ 533400 w 534133"/>
              <a:gd name="connsiteY13" fmla="*/ 282575 h 924025"/>
              <a:gd name="connisteX14" fmla="*/ 530225 w 534133"/>
              <a:gd name="connsiteY14" fmla="*/ 212725 h 924025"/>
              <a:gd name="connisteX15" fmla="*/ 527050 w 534133"/>
              <a:gd name="connsiteY15" fmla="*/ 139700 h 924025"/>
              <a:gd name="connisteX16" fmla="*/ 520700 w 534133"/>
              <a:gd name="connsiteY16" fmla="*/ 73025 h 924025"/>
              <a:gd name="connisteX17" fmla="*/ 511175 w 534133"/>
              <a:gd name="connsiteY17" fmla="*/ 0 h 9240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534133" h="924025">
                <a:moveTo>
                  <a:pt x="0" y="917575"/>
                </a:moveTo>
                <a:cubicBezTo>
                  <a:pt x="13970" y="918210"/>
                  <a:pt x="47625" y="919480"/>
                  <a:pt x="76200" y="920750"/>
                </a:cubicBezTo>
                <a:cubicBezTo>
                  <a:pt x="104775" y="922020"/>
                  <a:pt x="116205" y="924560"/>
                  <a:pt x="142875" y="923925"/>
                </a:cubicBezTo>
                <a:cubicBezTo>
                  <a:pt x="169545" y="923290"/>
                  <a:pt x="182245" y="922655"/>
                  <a:pt x="209550" y="917575"/>
                </a:cubicBezTo>
                <a:cubicBezTo>
                  <a:pt x="236855" y="912495"/>
                  <a:pt x="251460" y="909955"/>
                  <a:pt x="279400" y="898525"/>
                </a:cubicBezTo>
                <a:cubicBezTo>
                  <a:pt x="307340" y="887095"/>
                  <a:pt x="324485" y="881380"/>
                  <a:pt x="349250" y="860425"/>
                </a:cubicBezTo>
                <a:cubicBezTo>
                  <a:pt x="374015" y="839470"/>
                  <a:pt x="384175" y="821055"/>
                  <a:pt x="403225" y="793750"/>
                </a:cubicBezTo>
                <a:cubicBezTo>
                  <a:pt x="422275" y="766445"/>
                  <a:pt x="425450" y="753745"/>
                  <a:pt x="444500" y="723900"/>
                </a:cubicBezTo>
                <a:cubicBezTo>
                  <a:pt x="463550" y="694055"/>
                  <a:pt x="485140" y="673735"/>
                  <a:pt x="498475" y="644525"/>
                </a:cubicBezTo>
                <a:cubicBezTo>
                  <a:pt x="511810" y="615315"/>
                  <a:pt x="507365" y="606425"/>
                  <a:pt x="511175" y="577850"/>
                </a:cubicBezTo>
                <a:cubicBezTo>
                  <a:pt x="514985" y="549275"/>
                  <a:pt x="514350" y="531495"/>
                  <a:pt x="517525" y="501650"/>
                </a:cubicBezTo>
                <a:cubicBezTo>
                  <a:pt x="520700" y="471805"/>
                  <a:pt x="523875" y="457835"/>
                  <a:pt x="527050" y="428625"/>
                </a:cubicBezTo>
                <a:cubicBezTo>
                  <a:pt x="530225" y="399415"/>
                  <a:pt x="532130" y="384810"/>
                  <a:pt x="533400" y="355600"/>
                </a:cubicBezTo>
                <a:cubicBezTo>
                  <a:pt x="534670" y="326390"/>
                  <a:pt x="534035" y="311150"/>
                  <a:pt x="533400" y="282575"/>
                </a:cubicBezTo>
                <a:cubicBezTo>
                  <a:pt x="532765" y="254000"/>
                  <a:pt x="531495" y="241300"/>
                  <a:pt x="530225" y="212725"/>
                </a:cubicBezTo>
                <a:cubicBezTo>
                  <a:pt x="528955" y="184150"/>
                  <a:pt x="528955" y="167640"/>
                  <a:pt x="527050" y="139700"/>
                </a:cubicBezTo>
                <a:cubicBezTo>
                  <a:pt x="525145" y="111760"/>
                  <a:pt x="523875" y="100965"/>
                  <a:pt x="520700" y="73025"/>
                </a:cubicBezTo>
                <a:cubicBezTo>
                  <a:pt x="517525" y="45085"/>
                  <a:pt x="513080" y="13335"/>
                  <a:pt x="511175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005195" y="2167890"/>
            <a:ext cx="558165" cy="396875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6474460" y="5340350"/>
            <a:ext cx="381000" cy="6985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855460" y="5232400"/>
            <a:ext cx="15106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“linear edge”</a:t>
            </a:r>
            <a:endParaRPr lang="en-US" altLang="zh-CN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575550" y="3735705"/>
                <a:ext cx="2285365" cy="773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100" b="1">
                    <a:latin typeface="Arial" panose="020B0604020202020204" pitchFamily="34" charset="0"/>
                    <a:cs typeface="Arial" panose="020B0604020202020204" pitchFamily="34" charset="0"/>
                  </a:rPr>
                  <a:t>Contact</a:t>
                </a:r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endParaRPr lang="en-US" altLang="zh-CN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Oval-shaped</a:t>
                </a:r>
                <a:endParaRPr lang="en-US" altLang="zh-CN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area &lt; 350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14 x 24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1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100">
                    <a:latin typeface="Arial" panose="020B0604020202020204" pitchFamily="34" charset="0"/>
                    <a:cs typeface="Arial" panose="020B0604020202020204" pitchFamily="34" charset="0"/>
                  </a:rPr>
                  <a:t> (major x minor axis)</a:t>
                </a:r>
                <a:endParaRPr lang="en-US" altLang="zh-CN" sz="11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5550" y="3735705"/>
                <a:ext cx="2285365" cy="77343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7621270" y="2660650"/>
            <a:ext cx="1720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trace </a:t>
            </a:r>
            <a:endParaRPr lang="en-US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--&gt;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reference 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electrode ---&gt;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reference signal 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from fluid in tissue</a:t>
            </a:r>
            <a:endParaRPr lang="en-US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4010" y="1423035"/>
            <a:ext cx="172085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Wire traces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 formed from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conductor 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thin gold film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7065010" y="2876550"/>
            <a:ext cx="641350" cy="617855"/>
          </a:xfrm>
          <a:custGeom>
            <a:avLst/>
            <a:gdLst>
              <a:gd name="connisteX0" fmla="*/ 0 w 641350"/>
              <a:gd name="connsiteY0" fmla="*/ 603250 h 618024"/>
              <a:gd name="connisteX1" fmla="*/ 69850 w 641350"/>
              <a:gd name="connsiteY1" fmla="*/ 615950 h 618024"/>
              <a:gd name="connisteX2" fmla="*/ 146050 w 641350"/>
              <a:gd name="connsiteY2" fmla="*/ 609600 h 618024"/>
              <a:gd name="connisteX3" fmla="*/ 228600 w 641350"/>
              <a:gd name="connsiteY3" fmla="*/ 552450 h 618024"/>
              <a:gd name="connisteX4" fmla="*/ 292100 w 641350"/>
              <a:gd name="connsiteY4" fmla="*/ 469900 h 618024"/>
              <a:gd name="connisteX5" fmla="*/ 336550 w 641350"/>
              <a:gd name="connsiteY5" fmla="*/ 349250 h 618024"/>
              <a:gd name="connisteX6" fmla="*/ 387350 w 641350"/>
              <a:gd name="connsiteY6" fmla="*/ 279400 h 618024"/>
              <a:gd name="connisteX7" fmla="*/ 438150 w 641350"/>
              <a:gd name="connsiteY7" fmla="*/ 203200 h 618024"/>
              <a:gd name="connisteX8" fmla="*/ 495300 w 641350"/>
              <a:gd name="connsiteY8" fmla="*/ 127000 h 618024"/>
              <a:gd name="connisteX9" fmla="*/ 552450 w 641350"/>
              <a:gd name="connsiteY9" fmla="*/ 57150 h 618024"/>
              <a:gd name="connisteX10" fmla="*/ 641350 w 641350"/>
              <a:gd name="connsiteY10" fmla="*/ 0 h 61802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641350" h="618025">
                <a:moveTo>
                  <a:pt x="0" y="603250"/>
                </a:moveTo>
                <a:cubicBezTo>
                  <a:pt x="12700" y="605790"/>
                  <a:pt x="40640" y="614680"/>
                  <a:pt x="69850" y="615950"/>
                </a:cubicBezTo>
                <a:cubicBezTo>
                  <a:pt x="99060" y="617220"/>
                  <a:pt x="114300" y="622300"/>
                  <a:pt x="146050" y="609600"/>
                </a:cubicBezTo>
                <a:cubicBezTo>
                  <a:pt x="177800" y="596900"/>
                  <a:pt x="199390" y="580390"/>
                  <a:pt x="228600" y="552450"/>
                </a:cubicBezTo>
                <a:cubicBezTo>
                  <a:pt x="257810" y="524510"/>
                  <a:pt x="270510" y="510540"/>
                  <a:pt x="292100" y="469900"/>
                </a:cubicBezTo>
                <a:cubicBezTo>
                  <a:pt x="313690" y="429260"/>
                  <a:pt x="317500" y="387350"/>
                  <a:pt x="336550" y="349250"/>
                </a:cubicBezTo>
                <a:cubicBezTo>
                  <a:pt x="355600" y="311150"/>
                  <a:pt x="367030" y="308610"/>
                  <a:pt x="387350" y="279400"/>
                </a:cubicBezTo>
                <a:cubicBezTo>
                  <a:pt x="407670" y="250190"/>
                  <a:pt x="416560" y="233680"/>
                  <a:pt x="438150" y="203200"/>
                </a:cubicBezTo>
                <a:cubicBezTo>
                  <a:pt x="459740" y="172720"/>
                  <a:pt x="472440" y="156210"/>
                  <a:pt x="495300" y="127000"/>
                </a:cubicBezTo>
                <a:cubicBezTo>
                  <a:pt x="518160" y="97790"/>
                  <a:pt x="523240" y="82550"/>
                  <a:pt x="552450" y="57150"/>
                </a:cubicBezTo>
                <a:cubicBezTo>
                  <a:pt x="581660" y="31750"/>
                  <a:pt x="624840" y="10160"/>
                  <a:pt x="64135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>
            <a:off x="7484110" y="3829050"/>
            <a:ext cx="139700" cy="0"/>
          </a:xfrm>
          <a:custGeom>
            <a:avLst/>
            <a:gdLst>
              <a:gd name="connisteX0" fmla="*/ 0 w 139700"/>
              <a:gd name="connsiteY0" fmla="*/ 0 h 0"/>
              <a:gd name="connisteX1" fmla="*/ 69850 w 139700"/>
              <a:gd name="connsiteY1" fmla="*/ 0 h 0"/>
              <a:gd name="connisteX2" fmla="*/ 139700 w 139700"/>
              <a:gd name="connsiteY2" fmla="*/ 0 h 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39700">
                <a:moveTo>
                  <a:pt x="0" y="0"/>
                </a:moveTo>
                <a:cubicBezTo>
                  <a:pt x="12700" y="0"/>
                  <a:pt x="41910" y="0"/>
                  <a:pt x="69850" y="0"/>
                </a:cubicBezTo>
                <a:cubicBezTo>
                  <a:pt x="97790" y="0"/>
                  <a:pt x="127000" y="0"/>
                  <a:pt x="13970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6493510" y="1657350"/>
            <a:ext cx="190500" cy="127000"/>
          </a:xfrm>
          <a:custGeom>
            <a:avLst/>
            <a:gdLst>
              <a:gd name="connisteX0" fmla="*/ 0 w 190500"/>
              <a:gd name="connsiteY0" fmla="*/ 127000 h 127000"/>
              <a:gd name="connisteX1" fmla="*/ 69850 w 190500"/>
              <a:gd name="connsiteY1" fmla="*/ 101600 h 127000"/>
              <a:gd name="connisteX2" fmla="*/ 114300 w 190500"/>
              <a:gd name="connsiteY2" fmla="*/ 31750 h 127000"/>
              <a:gd name="connisteX3" fmla="*/ 190500 w 190500"/>
              <a:gd name="connsiteY3" fmla="*/ 0 h 127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90500" h="127000">
                <a:moveTo>
                  <a:pt x="0" y="127000"/>
                </a:moveTo>
                <a:cubicBezTo>
                  <a:pt x="13335" y="123190"/>
                  <a:pt x="46990" y="120650"/>
                  <a:pt x="69850" y="101600"/>
                </a:cubicBezTo>
                <a:cubicBezTo>
                  <a:pt x="92710" y="82550"/>
                  <a:pt x="90170" y="52070"/>
                  <a:pt x="114300" y="31750"/>
                </a:cubicBezTo>
                <a:cubicBezTo>
                  <a:pt x="138430" y="11430"/>
                  <a:pt x="175895" y="5080"/>
                  <a:pt x="19050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965575" y="3568700"/>
            <a:ext cx="125730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(e.g., </a:t>
            </a:r>
            <a:r>
              <a:rPr lang="en-US" altLang="zh-CN" sz="1100" b="1">
                <a:latin typeface="Arial" panose="020B0604020202020204" pitchFamily="34" charset="0"/>
                <a:cs typeface="Arial" panose="020B0604020202020204" pitchFamily="34" charset="0"/>
              </a:rPr>
              <a:t>polymide</a:t>
            </a:r>
            <a:r>
              <a:rPr lang="en-US" altLang="zh-CN" sz="110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6296660" y="2303780"/>
            <a:ext cx="527050" cy="40005"/>
          </a:xfrm>
          <a:custGeom>
            <a:avLst/>
            <a:gdLst>
              <a:gd name="connisteX0" fmla="*/ 0 w 527050"/>
              <a:gd name="connsiteY0" fmla="*/ 14166 h 39967"/>
              <a:gd name="connisteX1" fmla="*/ 76200 w 527050"/>
              <a:gd name="connsiteY1" fmla="*/ 14166 h 39967"/>
              <a:gd name="connisteX2" fmla="*/ 146050 w 527050"/>
              <a:gd name="connsiteY2" fmla="*/ 39566 h 39967"/>
              <a:gd name="connisteX3" fmla="*/ 222250 w 527050"/>
              <a:gd name="connsiteY3" fmla="*/ 26866 h 39967"/>
              <a:gd name="connisteX4" fmla="*/ 298450 w 527050"/>
              <a:gd name="connsiteY4" fmla="*/ 14166 h 39967"/>
              <a:gd name="connisteX5" fmla="*/ 374650 w 527050"/>
              <a:gd name="connsiteY5" fmla="*/ 1466 h 39967"/>
              <a:gd name="connisteX6" fmla="*/ 450850 w 527050"/>
              <a:gd name="connsiteY6" fmla="*/ 1466 h 39967"/>
              <a:gd name="connisteX7" fmla="*/ 527050 w 527050"/>
              <a:gd name="connsiteY7" fmla="*/ 7816 h 3996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27050" h="39967">
                <a:moveTo>
                  <a:pt x="0" y="14166"/>
                </a:moveTo>
                <a:cubicBezTo>
                  <a:pt x="13970" y="13531"/>
                  <a:pt x="46990" y="9086"/>
                  <a:pt x="76200" y="14166"/>
                </a:cubicBezTo>
                <a:cubicBezTo>
                  <a:pt x="105410" y="19246"/>
                  <a:pt x="116840" y="37026"/>
                  <a:pt x="146050" y="39566"/>
                </a:cubicBezTo>
                <a:cubicBezTo>
                  <a:pt x="175260" y="42106"/>
                  <a:pt x="191770" y="31946"/>
                  <a:pt x="222250" y="26866"/>
                </a:cubicBezTo>
                <a:cubicBezTo>
                  <a:pt x="252730" y="21786"/>
                  <a:pt x="267970" y="19246"/>
                  <a:pt x="298450" y="14166"/>
                </a:cubicBezTo>
                <a:cubicBezTo>
                  <a:pt x="328930" y="9086"/>
                  <a:pt x="344170" y="4006"/>
                  <a:pt x="374650" y="1466"/>
                </a:cubicBezTo>
                <a:cubicBezTo>
                  <a:pt x="405130" y="-1074"/>
                  <a:pt x="420370" y="196"/>
                  <a:pt x="450850" y="1466"/>
                </a:cubicBezTo>
                <a:cubicBezTo>
                  <a:pt x="481330" y="2736"/>
                  <a:pt x="513080" y="6546"/>
                  <a:pt x="527050" y="7816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823710" y="2131060"/>
            <a:ext cx="1397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dielectric edge</a:t>
            </a:r>
            <a:endParaRPr lang="en-US" altLang="zh-CN" sz="1400"/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Curing Surfaces: UV-Curing vs </a:t>
            </a:r>
            <a:r>
              <a:rPr lang="en-US" altLang="zh-CN"/>
              <a:t>Thermal-Curing</a:t>
            </a:r>
            <a:endParaRPr lang="en-US" altLang="zh-CN"/>
          </a:p>
        </p:txBody>
      </p:sp>
      <p:pic>
        <p:nvPicPr>
          <p:cNvPr id="5" name="图片 4" descr="u=4856126,3123910824&amp;fm=253&amp;fmt=auto&amp;app=138&amp;f=JPG"/>
          <p:cNvPicPr>
            <a:picLocks noChangeAspect="1"/>
          </p:cNvPicPr>
          <p:nvPr/>
        </p:nvPicPr>
        <p:blipFill>
          <a:blip r:embed="rId1"/>
          <a:srcRect l="9980" t="20767" r="2044"/>
          <a:stretch>
            <a:fillRect/>
          </a:stretch>
        </p:blipFill>
        <p:spPr>
          <a:xfrm>
            <a:off x="3832225" y="1570990"/>
            <a:ext cx="4383405" cy="29597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155" y="1418590"/>
            <a:ext cx="3648075" cy="4892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300" b="1" u="sng"/>
              <a:t>Photo/UV-Curing:</a:t>
            </a:r>
            <a:endParaRPr lang="en-US" altLang="zh-CN" sz="1300"/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chemeClr val="tx1"/>
                </a:solidFill>
              </a:rPr>
              <a:t>Absorb light energy </a:t>
            </a:r>
            <a:r>
              <a:rPr lang="en-US" altLang="zh-CN" sz="1300">
                <a:solidFill>
                  <a:schemeClr val="tx1"/>
                </a:solidFill>
              </a:rPr>
              <a:t>using </a:t>
            </a:r>
            <a:r>
              <a:rPr lang="en-US" altLang="zh-CN" sz="1300" b="1">
                <a:solidFill>
                  <a:schemeClr val="tx1"/>
                </a:solidFill>
              </a:rPr>
              <a:t>UV light absorbers (photo initiator/mask)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chemeClr val="tx1"/>
                </a:solidFill>
              </a:rPr>
              <a:t>Excite it</a:t>
            </a:r>
            <a:r>
              <a:rPr lang="en-US" altLang="zh-CN" sz="1300">
                <a:solidFill>
                  <a:schemeClr val="tx1"/>
                </a:solidFill>
              </a:rPr>
              <a:t> to produce </a:t>
            </a:r>
            <a:r>
              <a:rPr lang="en-US" altLang="zh-CN" sz="1300" b="1">
                <a:solidFill>
                  <a:schemeClr val="tx1"/>
                </a:solidFill>
              </a:rPr>
              <a:t>highly active free ions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chemeClr val="tx1"/>
                </a:solidFill>
              </a:rPr>
              <a:t>Trigger reactions between monomer molicules</a:t>
            </a:r>
            <a:r>
              <a:rPr lang="en-US" altLang="zh-CN" sz="1300">
                <a:solidFill>
                  <a:schemeClr val="tx1"/>
                </a:solidFill>
              </a:rPr>
              <a:t> to form </a:t>
            </a:r>
            <a:r>
              <a:rPr lang="en-US" altLang="zh-CN" sz="1300" b="1">
                <a:solidFill>
                  <a:schemeClr val="tx1"/>
                </a:solidFill>
              </a:rPr>
              <a:t>polymer compounds </a:t>
            </a:r>
            <a:endParaRPr lang="en-US" altLang="zh-CN" sz="1300" b="1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Used in electronics, coatings, plastics (</a:t>
            </a:r>
            <a:r>
              <a:rPr lang="en-US" altLang="zh-CN" sz="1300" b="1">
                <a:solidFill>
                  <a:schemeClr val="accent6">
                    <a:lumMod val="75000"/>
                  </a:schemeClr>
                </a:solidFill>
              </a:rPr>
              <a:t>small-scale manufacturing</a:t>
            </a:r>
            <a:r>
              <a:rPr lang="en-US" altLang="zh-CN" sz="1300" b="1">
                <a:solidFill>
                  <a:schemeClr val="tx1"/>
                </a:solidFill>
              </a:rPr>
              <a:t>)</a:t>
            </a:r>
            <a:endParaRPr lang="en-US" altLang="zh-CN" sz="1300" b="1">
              <a:solidFill>
                <a:schemeClr val="tx1"/>
              </a:solidFill>
            </a:endParaRPr>
          </a:p>
          <a:p>
            <a:endParaRPr lang="en-US" altLang="zh-CN" sz="1300" b="1">
              <a:solidFill>
                <a:srgbClr val="FF0000"/>
              </a:solidFill>
            </a:endParaRPr>
          </a:p>
          <a:p>
            <a:r>
              <a:rPr lang="en-US" altLang="zh-CN" sz="1300" b="1" u="sng"/>
              <a:t>Pros</a:t>
            </a:r>
            <a:r>
              <a:rPr lang="en-US" altLang="zh-CN" sz="1300" b="1"/>
              <a:t>: </a:t>
            </a:r>
            <a:endParaRPr lang="en-US" altLang="zh-CN" sz="1300" b="1"/>
          </a:p>
          <a:p>
            <a:r>
              <a:rPr lang="en-US" altLang="zh-CN" sz="1300"/>
              <a:t>- </a:t>
            </a:r>
            <a:r>
              <a:rPr lang="en-US" altLang="zh-CN" sz="1300" b="1">
                <a:solidFill>
                  <a:srgbClr val="00B050"/>
                </a:solidFill>
              </a:rPr>
              <a:t>FAST </a:t>
            </a:r>
            <a:r>
              <a:rPr lang="en-US" altLang="zh-CN" sz="1300"/>
              <a:t>curing speed</a:t>
            </a:r>
            <a:endParaRPr lang="en-US" altLang="zh-CN" sz="1300"/>
          </a:p>
          <a:p>
            <a:r>
              <a:rPr lang="en-US" altLang="zh-CN" sz="1300"/>
              <a:t>- </a:t>
            </a:r>
            <a:r>
              <a:rPr lang="en-US" altLang="zh-CN" sz="1300" b="1">
                <a:solidFill>
                  <a:srgbClr val="00B050"/>
                </a:solidFill>
              </a:rPr>
              <a:t>Efficient, eco-friendly</a:t>
            </a:r>
            <a:r>
              <a:rPr lang="en-US" altLang="zh-CN" sz="1300">
                <a:solidFill>
                  <a:srgbClr val="00B050"/>
                </a:solidFill>
              </a:rPr>
              <a:t> (</a:t>
            </a:r>
            <a:r>
              <a:rPr lang="en-US" altLang="zh-CN" sz="1300" b="1">
                <a:solidFill>
                  <a:srgbClr val="00B050"/>
                </a:solidFill>
              </a:rPr>
              <a:t>Solvent-free / Volatile-free)</a:t>
            </a:r>
            <a:endParaRPr lang="en-US" altLang="zh-CN" sz="1300" b="1">
              <a:solidFill>
                <a:srgbClr val="00B050"/>
              </a:solidFill>
            </a:endParaRPr>
          </a:p>
          <a:p>
            <a:r>
              <a:rPr lang="en-US" altLang="zh-CN" sz="1300" b="1">
                <a:solidFill>
                  <a:srgbClr val="00B050"/>
                </a:solidFill>
              </a:rPr>
              <a:t>- Easy to automate </a:t>
            </a:r>
            <a:endParaRPr lang="en-US" altLang="zh-CN" sz="1300" b="1">
              <a:solidFill>
                <a:srgbClr val="00B050"/>
              </a:solidFill>
            </a:endParaRPr>
          </a:p>
          <a:p>
            <a:r>
              <a:rPr lang="en-US" altLang="zh-CN" sz="1300" b="1">
                <a:solidFill>
                  <a:srgbClr val="00B050"/>
                </a:solidFill>
              </a:rPr>
              <a:t>- Materials easy to control</a:t>
            </a:r>
            <a:endParaRPr lang="en-US" altLang="zh-CN" sz="1300" b="1">
              <a:solidFill>
                <a:srgbClr val="FF0000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rgbClr val="00B050"/>
                </a:solidFill>
              </a:rPr>
              <a:t>Transparent surface</a:t>
            </a:r>
            <a:r>
              <a:rPr lang="en-US" altLang="zh-CN" sz="1300">
                <a:solidFill>
                  <a:srgbClr val="00B050"/>
                </a:solidFill>
              </a:rPr>
              <a:t> </a:t>
            </a:r>
            <a:r>
              <a:rPr lang="en-US" altLang="zh-CN" sz="1300">
                <a:solidFill>
                  <a:schemeClr val="tx1"/>
                </a:solidFill>
              </a:rPr>
              <a:t>after curing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rgbClr val="00B050"/>
                </a:solidFill>
              </a:rPr>
              <a:t>Low curing</a:t>
            </a:r>
            <a:r>
              <a:rPr lang="en-US" altLang="zh-CN" sz="1300">
                <a:solidFill>
                  <a:srgbClr val="00B050"/>
                </a:solidFill>
              </a:rPr>
              <a:t> </a:t>
            </a:r>
            <a:r>
              <a:rPr lang="en-US" altLang="zh-CN" sz="1300" b="1">
                <a:solidFill>
                  <a:srgbClr val="00B050"/>
                </a:solidFill>
              </a:rPr>
              <a:t>temperature</a:t>
            </a:r>
            <a:endParaRPr lang="en-US" altLang="zh-CN" sz="1300" b="1">
              <a:solidFill>
                <a:srgbClr val="00B050"/>
              </a:solidFill>
            </a:endParaRPr>
          </a:p>
          <a:p>
            <a:endParaRPr lang="en-US" altLang="zh-CN" sz="1300" b="1">
              <a:solidFill>
                <a:srgbClr val="00B050"/>
              </a:solidFill>
            </a:endParaRPr>
          </a:p>
          <a:p>
            <a:r>
              <a:rPr lang="en-US" altLang="zh-CN" sz="1300" b="1" u="sng">
                <a:solidFill>
                  <a:schemeClr val="tx1"/>
                </a:solidFill>
              </a:rPr>
              <a:t>Cons</a:t>
            </a:r>
            <a:r>
              <a:rPr lang="en-US" altLang="zh-CN" sz="1300">
                <a:solidFill>
                  <a:schemeClr val="tx1"/>
                </a:solidFill>
              </a:rPr>
              <a:t>: 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rgbClr val="FF0000"/>
                </a:solidFill>
              </a:rPr>
              <a:t>Material oxidation</a:t>
            </a:r>
            <a:r>
              <a:rPr lang="en-US" altLang="zh-CN" sz="1300">
                <a:solidFill>
                  <a:srgbClr val="FF0000"/>
                </a:solidFill>
              </a:rPr>
              <a:t> - </a:t>
            </a:r>
            <a:r>
              <a:rPr lang="en-US" altLang="zh-CN" sz="1300" b="1">
                <a:solidFill>
                  <a:srgbClr val="FF0000"/>
                </a:solidFill>
              </a:rPr>
              <a:t>discoloration/aging</a:t>
            </a:r>
            <a:r>
              <a:rPr lang="en-US" altLang="zh-CN" sz="1300">
                <a:solidFill>
                  <a:schemeClr val="tx1"/>
                </a:solidFill>
              </a:rPr>
              <a:t> 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rgbClr val="FF0000"/>
                </a:solidFill>
              </a:rPr>
              <a:t>Insufficient polishing</a:t>
            </a:r>
            <a:r>
              <a:rPr lang="en-US" altLang="zh-CN" sz="1300">
                <a:solidFill>
                  <a:schemeClr val="tx1"/>
                </a:solidFill>
              </a:rPr>
              <a:t> - </a:t>
            </a:r>
            <a:r>
              <a:rPr lang="en-US" altLang="zh-CN" sz="1300" b="1">
                <a:solidFill>
                  <a:srgbClr val="FF0000"/>
                </a:solidFill>
              </a:rPr>
              <a:t>less smooth surface</a:t>
            </a:r>
            <a:r>
              <a:rPr lang="en-US" altLang="zh-CN" sz="1300">
                <a:solidFill>
                  <a:schemeClr val="tx1"/>
                </a:solidFill>
              </a:rPr>
              <a:t>, accumulation of </a:t>
            </a:r>
            <a:r>
              <a:rPr lang="en-US" altLang="zh-CN" sz="1300" b="1">
                <a:solidFill>
                  <a:srgbClr val="FF0000"/>
                </a:solidFill>
              </a:rPr>
              <a:t>plaque</a:t>
            </a:r>
            <a:endParaRPr lang="en-US" altLang="zh-CN" sz="1300">
              <a:solidFill>
                <a:schemeClr val="tx1"/>
              </a:solidFill>
            </a:endParaRPr>
          </a:p>
          <a:p>
            <a:r>
              <a:rPr lang="en-US" altLang="zh-CN" sz="1300">
                <a:solidFill>
                  <a:schemeClr val="tx1"/>
                </a:solidFill>
              </a:rPr>
              <a:t>- </a:t>
            </a:r>
            <a:r>
              <a:rPr lang="en-US" altLang="zh-CN" sz="1300" b="1">
                <a:solidFill>
                  <a:srgbClr val="FF0000"/>
                </a:solidFill>
              </a:rPr>
              <a:t>Polymer shrinkage</a:t>
            </a:r>
            <a:r>
              <a:rPr lang="en-US" altLang="zh-CN" sz="1300">
                <a:solidFill>
                  <a:srgbClr val="FF0000"/>
                </a:solidFill>
              </a:rPr>
              <a:t> - </a:t>
            </a:r>
            <a:r>
              <a:rPr lang="en-US" altLang="zh-CN" sz="1300" b="1">
                <a:solidFill>
                  <a:srgbClr val="FF0000"/>
                </a:solidFill>
              </a:rPr>
              <a:t>damage to edge sealing</a:t>
            </a:r>
            <a:r>
              <a:rPr lang="en-US" altLang="zh-CN" sz="1300">
                <a:solidFill>
                  <a:srgbClr val="FF0000"/>
                </a:solidFill>
              </a:rPr>
              <a:t>, </a:t>
            </a:r>
            <a:r>
              <a:rPr lang="en-US" altLang="zh-CN" sz="1300" b="1">
                <a:solidFill>
                  <a:srgbClr val="FF0000"/>
                </a:solidFill>
              </a:rPr>
              <a:t>micro-leakage </a:t>
            </a:r>
            <a:endParaRPr lang="en-US" altLang="zh-CN" sz="13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02625" y="1418590"/>
            <a:ext cx="3752850" cy="48926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p>
            <a:r>
              <a:rPr lang="en-US" altLang="zh-CN" sz="1400" b="1" u="sng"/>
              <a:t>Thermal </a:t>
            </a:r>
            <a:r>
              <a:rPr lang="en-US" altLang="zh-CN" sz="1400" b="1" u="sng"/>
              <a:t>Curing/Drying</a:t>
            </a:r>
            <a:r>
              <a:rPr lang="en-US" altLang="zh-CN" sz="1400"/>
              <a:t>: </a:t>
            </a:r>
            <a:endParaRPr lang="en-US" altLang="zh-CN" sz="1400"/>
          </a:p>
          <a:p>
            <a:r>
              <a:rPr lang="en-US" altLang="zh-CN" sz="1400"/>
              <a:t>- Chemical reaction between epoxy + curing agents under heating forms 3D compoun</a:t>
            </a:r>
            <a:r>
              <a:rPr lang="en-US" altLang="zh-CN" sz="1400"/>
              <a:t>ds  </a:t>
            </a:r>
            <a:endParaRPr lang="en-US" altLang="zh-CN" sz="1400"/>
          </a:p>
          <a:p>
            <a:endParaRPr lang="en-US" altLang="zh-CN" sz="1400" b="1">
              <a:solidFill>
                <a:srgbClr val="FF0000"/>
              </a:solidFill>
            </a:endParaRPr>
          </a:p>
          <a:p>
            <a:r>
              <a:rPr lang="en-US" altLang="zh-CN" sz="1400" b="1" u="sng"/>
              <a:t>Pros</a:t>
            </a:r>
            <a:r>
              <a:rPr lang="en-US" altLang="zh-CN" sz="1400" b="1"/>
              <a:t>: </a:t>
            </a:r>
            <a:endParaRPr lang="en-US" altLang="zh-CN" sz="1400" b="1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00B050"/>
                </a:solidFill>
              </a:rPr>
              <a:t>High curing degree 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00B050"/>
                </a:solidFill>
              </a:rPr>
              <a:t>Corrosion-durable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 b="1">
                <a:solidFill>
                  <a:srgbClr val="00B050"/>
                </a:solidFill>
              </a:rPr>
              <a:t>- High precision</a:t>
            </a:r>
            <a:endParaRPr lang="en-US" altLang="zh-CN" sz="1400" b="1">
              <a:solidFill>
                <a:srgbClr val="00B050"/>
              </a:solidFill>
            </a:endParaRPr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00B050"/>
                </a:solidFill>
              </a:rPr>
              <a:t>Complete </a:t>
            </a:r>
            <a:r>
              <a:rPr lang="en-US" altLang="zh-CN" sz="1400"/>
              <a:t>curing reaction</a:t>
            </a:r>
            <a:endParaRPr lang="en-US" altLang="zh-CN" sz="1400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00B050"/>
                </a:solidFill>
              </a:rPr>
              <a:t>Stable </a:t>
            </a:r>
            <a:r>
              <a:rPr lang="en-US" altLang="zh-CN" sz="1400"/>
              <a:t>performance</a:t>
            </a:r>
            <a:endParaRPr lang="en-US" altLang="zh-CN" sz="1400"/>
          </a:p>
          <a:p>
            <a:r>
              <a:rPr lang="en-US" altLang="zh-CN" sz="1400"/>
              <a:t>- Used in </a:t>
            </a:r>
            <a:r>
              <a:rPr lang="en-US" altLang="zh-CN" sz="1400">
                <a:sym typeface="+mn-ea"/>
              </a:rPr>
              <a:t>electrical, </a:t>
            </a:r>
            <a:r>
              <a:rPr lang="en-US" altLang="zh-CN" sz="1400"/>
              <a:t>automotive, aviation, construction fields </a:t>
            </a:r>
            <a:endParaRPr lang="en-US" altLang="zh-CN" sz="1400"/>
          </a:p>
          <a:p>
            <a:r>
              <a:rPr lang="en-US" altLang="zh-CN" sz="1400"/>
              <a:t>(</a:t>
            </a:r>
            <a:r>
              <a:rPr lang="en-US" altLang="zh-CN" sz="1400" b="1">
                <a:solidFill>
                  <a:schemeClr val="accent6">
                    <a:lumMod val="75000"/>
                  </a:schemeClr>
                </a:solidFill>
              </a:rPr>
              <a:t>small AND large-scale manufacturing</a:t>
            </a:r>
            <a:r>
              <a:rPr lang="en-US" altLang="zh-CN" sz="1400"/>
              <a:t>) </a:t>
            </a:r>
            <a:endParaRPr lang="en-US" altLang="zh-CN" sz="1400" b="1"/>
          </a:p>
          <a:p>
            <a:endParaRPr lang="en-US" altLang="zh-CN" sz="1400" b="1"/>
          </a:p>
          <a:p>
            <a:r>
              <a:rPr lang="en-US" altLang="zh-CN" sz="1400" b="1"/>
              <a:t>Cons:</a:t>
            </a:r>
            <a:endParaRPr lang="en-US" altLang="zh-CN" sz="1400" b="1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SLOW </a:t>
            </a:r>
            <a:r>
              <a:rPr lang="en-US" altLang="zh-CN" sz="1400"/>
              <a:t>curing speed</a:t>
            </a:r>
            <a:endParaRPr lang="en-US" altLang="zh-CN" sz="1400"/>
          </a:p>
          <a:p>
            <a:r>
              <a:rPr lang="en-US" altLang="zh-CN" sz="1400"/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Non-eco-friendly</a:t>
            </a:r>
            <a:r>
              <a:rPr lang="en-US" altLang="zh-CN" sz="1400"/>
              <a:t> -</a:t>
            </a:r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 b="1">
                <a:solidFill>
                  <a:srgbClr val="FF0000"/>
                </a:solidFill>
              </a:rPr>
              <a:t>Additional solvents / gases REQUIRED</a:t>
            </a:r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>
                <a:solidFill>
                  <a:schemeClr val="tx1"/>
                </a:solidFill>
              </a:rPr>
              <a:t>for heating &amp; controlling </a:t>
            </a:r>
            <a:r>
              <a:rPr lang="en-US" altLang="zh-CN" sz="1400">
                <a:solidFill>
                  <a:schemeClr val="tx1"/>
                </a:solidFill>
              </a:rPr>
              <a:t>gases / volatile substances </a:t>
            </a:r>
            <a:endParaRPr lang="en-US" altLang="zh-CN" sz="1400">
              <a:solidFill>
                <a:schemeClr val="tx1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Materials not flexible </a:t>
            </a:r>
            <a:endParaRPr lang="en-US" altLang="zh-CN" sz="1400">
              <a:solidFill>
                <a:srgbClr val="FF0000"/>
              </a:solidFill>
            </a:endParaRPr>
          </a:p>
          <a:p>
            <a:r>
              <a:rPr lang="en-US" altLang="zh-CN" sz="1400">
                <a:solidFill>
                  <a:schemeClr val="tx1"/>
                </a:solidFill>
              </a:rPr>
              <a:t>- </a:t>
            </a:r>
            <a:r>
              <a:rPr lang="en-US" altLang="zh-CN" sz="1400" b="1">
                <a:solidFill>
                  <a:srgbClr val="FF0000"/>
                </a:solidFill>
              </a:rPr>
              <a:t>High cost</a:t>
            </a:r>
            <a:endParaRPr lang="en-US" altLang="zh-CN" sz="1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8170" y="4787900"/>
            <a:ext cx="3086100" cy="17532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 altLang="zh-CN" b="1" u="sng"/>
              <a:t>Rule of thumb</a:t>
            </a:r>
            <a:r>
              <a:rPr lang="en-US" altLang="zh-CN"/>
              <a:t>: </a:t>
            </a:r>
            <a:endParaRPr lang="en-US" altLang="zh-CN"/>
          </a:p>
          <a:p>
            <a:r>
              <a:rPr lang="en-US" altLang="zh-CN"/>
              <a:t>U</a:t>
            </a:r>
            <a:r>
              <a:rPr lang="en-US" altLang="zh-CN"/>
              <a:t>se </a:t>
            </a:r>
            <a:r>
              <a:rPr lang="en-US" altLang="zh-CN" b="1"/>
              <a:t>UV-curing </a:t>
            </a:r>
            <a:r>
              <a:rPr lang="en-US" altLang="zh-CN"/>
              <a:t>for </a:t>
            </a:r>
            <a:r>
              <a:rPr lang="en-US" altLang="zh-CN" b="1"/>
              <a:t>&lt; 150C or less</a:t>
            </a:r>
            <a:endParaRPr lang="en-US" altLang="zh-CN" b="1"/>
          </a:p>
          <a:p>
            <a:endParaRPr lang="en-US" altLang="zh-CN"/>
          </a:p>
          <a:p>
            <a:r>
              <a:rPr lang="en-US" altLang="zh-CN" b="1"/>
              <a:t>Otherwise </a:t>
            </a:r>
            <a:r>
              <a:rPr lang="en-US" altLang="zh-CN"/>
              <a:t>use </a:t>
            </a:r>
            <a:r>
              <a:rPr lang="en-US" altLang="zh-CN" b="1"/>
              <a:t>thermal curing</a:t>
            </a:r>
            <a:endParaRPr lang="en-US" altLang="zh-CN" b="1"/>
          </a:p>
        </p:txBody>
      </p:sp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图片_20240517145143"/>
          <p:cNvPicPr>
            <a:picLocks noChangeAspect="1"/>
          </p:cNvPicPr>
          <p:nvPr>
            <p:ph idx="1"/>
          </p:nvPr>
        </p:nvPicPr>
        <p:blipFill>
          <a:blip r:embed="rId1"/>
          <a:srcRect l="16045" t="16024" r="14734" b="6057"/>
          <a:stretch>
            <a:fillRect/>
          </a:stretch>
        </p:blipFill>
        <p:spPr>
          <a:xfrm rot="5400000">
            <a:off x="3254375" y="1142365"/>
            <a:ext cx="5417185" cy="4572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3. Metallize Surface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9005" y="1301115"/>
            <a:ext cx="3939540" cy="5024755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-1104" t="30728" r="1104" b="60118"/>
          <a:stretch>
            <a:fillRect/>
          </a:stretch>
        </p:blipFill>
        <p:spPr>
          <a:xfrm>
            <a:off x="5791835" y="554355"/>
            <a:ext cx="6271260" cy="700405"/>
          </a:xfrm>
          <a:prstGeom prst="rect">
            <a:avLst/>
          </a:prstGeom>
        </p:spPr>
      </p:pic>
      <p:pic>
        <p:nvPicPr>
          <p:cNvPr id="7" name="内容占位符 6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3"/>
          <a:srcRect l="12376" t="12746" r="51583" b="77291"/>
          <a:stretch>
            <a:fillRect/>
          </a:stretch>
        </p:blipFill>
        <p:spPr>
          <a:xfrm>
            <a:off x="1111250" y="1742440"/>
            <a:ext cx="4175760" cy="1240790"/>
          </a:xfrm>
          <a:prstGeom prst="rect">
            <a:avLst/>
          </a:prstGeom>
        </p:spPr>
      </p:pic>
      <p:pic>
        <p:nvPicPr>
          <p:cNvPr id="8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l="19007" t="76955" r="42" b="19976"/>
          <a:stretch>
            <a:fillRect/>
          </a:stretch>
        </p:blipFill>
        <p:spPr>
          <a:xfrm>
            <a:off x="339090" y="3263265"/>
            <a:ext cx="6076950" cy="247650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l="-110" t="79788" r="83133" b="17222"/>
          <a:stretch>
            <a:fillRect/>
          </a:stretch>
        </p:blipFill>
        <p:spPr>
          <a:xfrm>
            <a:off x="252095" y="3550285"/>
            <a:ext cx="1274445" cy="2413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1844040" y="1867535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456940" y="1867535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0" idx="0"/>
          </p:cNvCxnSpPr>
          <p:nvPr/>
        </p:nvCxnSpPr>
        <p:spPr>
          <a:xfrm flipH="1" flipV="1">
            <a:off x="2574290" y="1575435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110990" y="1575435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202815" y="1259840"/>
            <a:ext cx="2350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metal lift-off (evaporation)</a:t>
            </a:r>
            <a:endParaRPr lang="en-US" altLang="zh-CN" sz="1500"/>
          </a:p>
        </p:txBody>
      </p:sp>
      <p:sp>
        <p:nvSpPr>
          <p:cNvPr id="12" name="文本框 11"/>
          <p:cNvSpPr txBox="1"/>
          <p:nvPr/>
        </p:nvSpPr>
        <p:spPr>
          <a:xfrm>
            <a:off x="163195" y="4268470"/>
            <a:ext cx="2414905" cy="12452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 sz="1500"/>
              <a:t>Note: </a:t>
            </a:r>
            <a:r>
              <a:rPr lang="en-US" altLang="zh-CN" sz="1500" b="1"/>
              <a:t>Can be repeated multiple times</a:t>
            </a:r>
            <a:r>
              <a:rPr lang="en-US" altLang="zh-CN" sz="1500"/>
              <a:t> (</a:t>
            </a:r>
            <a:r>
              <a:rPr lang="en-US" altLang="zh-CN" sz="1500" b="1"/>
              <a:t>same mask pattern </a:t>
            </a:r>
            <a:r>
              <a:rPr lang="en-US" altLang="zh-CN" sz="1500"/>
              <a:t>can be applied at </a:t>
            </a:r>
            <a:r>
              <a:rPr lang="en-US" altLang="zh-CN" sz="1500" b="1"/>
              <a:t>different locations</a:t>
            </a:r>
            <a:r>
              <a:rPr lang="en-US" altLang="zh-CN" sz="1500"/>
              <a:t>)</a:t>
            </a:r>
            <a:endParaRPr lang="zh-CN" altLang="en-US" sz="1500"/>
          </a:p>
        </p:txBody>
      </p:sp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4"/>
          <a:srcRect l="80613" t="22964" r="12544" b="60865"/>
          <a:stretch>
            <a:fillRect/>
          </a:stretch>
        </p:blipFill>
        <p:spPr>
          <a:xfrm rot="5400000">
            <a:off x="3810000" y="3147060"/>
            <a:ext cx="2128520" cy="37731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3.1 + 3.2: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94" t="19499" r="-94" b="70455"/>
          <a:stretch>
            <a:fillRect/>
          </a:stretch>
        </p:blipFill>
        <p:spPr>
          <a:xfrm>
            <a:off x="3808730" y="1243330"/>
            <a:ext cx="8106410" cy="1038860"/>
          </a:xfrm>
          <a:prstGeom prst="rect">
            <a:avLst/>
          </a:prstGeom>
        </p:spPr>
      </p:pic>
      <p:pic>
        <p:nvPicPr>
          <p:cNvPr id="5" name="图片 4" descr="Step 3"/>
          <p:cNvPicPr>
            <a:picLocks noChangeAspect="1"/>
          </p:cNvPicPr>
          <p:nvPr/>
        </p:nvPicPr>
        <p:blipFill>
          <a:blip r:embed="rId2"/>
          <a:srcRect l="23614" t="43465" r="66380" b="15652"/>
          <a:stretch>
            <a:fillRect/>
          </a:stretch>
        </p:blipFill>
        <p:spPr>
          <a:xfrm rot="5400000">
            <a:off x="4647565" y="815340"/>
            <a:ext cx="2027555" cy="6212840"/>
          </a:xfrm>
          <a:prstGeom prst="rect">
            <a:avLst/>
          </a:prstGeom>
        </p:spPr>
      </p:pic>
      <p:pic>
        <p:nvPicPr>
          <p:cNvPr id="7" name="图片 6" descr="截图20240506211356"/>
          <p:cNvPicPr>
            <a:picLocks noChangeAspect="1"/>
          </p:cNvPicPr>
          <p:nvPr/>
        </p:nvPicPr>
        <p:blipFill>
          <a:blip r:embed="rId1"/>
          <a:srcRect t="10856" b="79098"/>
          <a:stretch>
            <a:fillRect/>
          </a:stretch>
        </p:blipFill>
        <p:spPr>
          <a:xfrm>
            <a:off x="3808730" y="274955"/>
            <a:ext cx="8106410" cy="10388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3.3: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-1065" t="28710" r="1065" b="61244"/>
          <a:stretch>
            <a:fillRect/>
          </a:stretch>
        </p:blipFill>
        <p:spPr>
          <a:xfrm>
            <a:off x="2110105" y="274955"/>
            <a:ext cx="8106410" cy="1038860"/>
          </a:xfrm>
          <a:prstGeom prst="rect">
            <a:avLst/>
          </a:prstGeom>
        </p:spPr>
      </p:pic>
      <p:pic>
        <p:nvPicPr>
          <p:cNvPr id="3" name="图片 2" descr="Step 3"/>
          <p:cNvPicPr>
            <a:picLocks noChangeAspect="1"/>
          </p:cNvPicPr>
          <p:nvPr/>
        </p:nvPicPr>
        <p:blipFill>
          <a:blip r:embed="rId2"/>
          <a:srcRect l="35839" t="49837" r="45295" b="14775"/>
          <a:stretch>
            <a:fillRect/>
          </a:stretch>
        </p:blipFill>
        <p:spPr>
          <a:xfrm rot="5400000">
            <a:off x="4180840" y="1064895"/>
            <a:ext cx="3822700" cy="5377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3.4: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-1425" t="37921" r="1425" b="52033"/>
          <a:stretch>
            <a:fillRect/>
          </a:stretch>
        </p:blipFill>
        <p:spPr>
          <a:xfrm>
            <a:off x="2110105" y="274955"/>
            <a:ext cx="8106410" cy="1038860"/>
          </a:xfrm>
          <a:prstGeom prst="rect">
            <a:avLst/>
          </a:prstGeom>
        </p:spPr>
      </p:pic>
      <p:pic>
        <p:nvPicPr>
          <p:cNvPr id="3" name="图片 2" descr="Step 3"/>
          <p:cNvPicPr>
            <a:picLocks noChangeAspect="1"/>
          </p:cNvPicPr>
          <p:nvPr/>
        </p:nvPicPr>
        <p:blipFill>
          <a:blip r:embed="rId2"/>
          <a:srcRect l="56814" t="61065" r="30807" b="15247"/>
          <a:stretch>
            <a:fillRect/>
          </a:stretch>
        </p:blipFill>
        <p:spPr>
          <a:xfrm rot="5400000">
            <a:off x="4838065" y="1628775"/>
            <a:ext cx="2508250" cy="35998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3.5: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-979" t="46991" r="979" b="42963"/>
          <a:stretch>
            <a:fillRect/>
          </a:stretch>
        </p:blipFill>
        <p:spPr>
          <a:xfrm>
            <a:off x="2110105" y="274955"/>
            <a:ext cx="8106410" cy="1038860"/>
          </a:xfrm>
          <a:prstGeom prst="rect">
            <a:avLst/>
          </a:prstGeom>
        </p:spPr>
      </p:pic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2"/>
          <a:srcRect l="70772" t="47957" r="15655" b="15055"/>
          <a:stretch>
            <a:fillRect/>
          </a:stretch>
        </p:blipFill>
        <p:spPr>
          <a:xfrm rot="5400000">
            <a:off x="4720590" y="617855"/>
            <a:ext cx="2750185" cy="56210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3.6: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-1872" t="56693" r="1872" b="33261"/>
          <a:stretch>
            <a:fillRect/>
          </a:stretch>
        </p:blipFill>
        <p:spPr>
          <a:xfrm>
            <a:off x="2110105" y="274955"/>
            <a:ext cx="8106410" cy="1038860"/>
          </a:xfrm>
          <a:prstGeom prst="rect">
            <a:avLst/>
          </a:prstGeom>
        </p:spPr>
      </p:pic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2"/>
          <a:srcRect l="30059" t="13760" r="56162" b="61449"/>
          <a:stretch>
            <a:fillRect/>
          </a:stretch>
        </p:blipFill>
        <p:spPr>
          <a:xfrm rot="5400000">
            <a:off x="7985760" y="1688465"/>
            <a:ext cx="2792095" cy="3767455"/>
          </a:xfrm>
          <a:prstGeom prst="rect">
            <a:avLst/>
          </a:prstGeom>
        </p:spPr>
      </p:pic>
      <p:pic>
        <p:nvPicPr>
          <p:cNvPr id="7" name="内容占位符 6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3"/>
          <a:srcRect l="12376" t="12746" r="51583" b="77291"/>
          <a:stretch>
            <a:fillRect/>
          </a:stretch>
        </p:blipFill>
        <p:spPr>
          <a:xfrm>
            <a:off x="1657985" y="2658745"/>
            <a:ext cx="4175760" cy="1240790"/>
          </a:xfrm>
          <a:prstGeom prst="rect">
            <a:avLst/>
          </a:prstGeom>
        </p:spPr>
      </p:pic>
      <p:pic>
        <p:nvPicPr>
          <p:cNvPr id="8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l="19007" t="76955" r="42" b="19976"/>
          <a:stretch>
            <a:fillRect/>
          </a:stretch>
        </p:blipFill>
        <p:spPr>
          <a:xfrm>
            <a:off x="885825" y="4179570"/>
            <a:ext cx="6076950" cy="247650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3"/>
          <a:srcRect l="-110" t="79788" r="83133" b="17222"/>
          <a:stretch>
            <a:fillRect/>
          </a:stretch>
        </p:blipFill>
        <p:spPr>
          <a:xfrm>
            <a:off x="798830" y="4466590"/>
            <a:ext cx="1274445" cy="2413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3893185" y="2362200"/>
            <a:ext cx="234950" cy="7937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4133850" y="2381250"/>
            <a:ext cx="257175" cy="530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2965450" y="2362200"/>
            <a:ext cx="1155700" cy="5715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530600" y="2054225"/>
            <a:ext cx="14224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metal deposited</a:t>
            </a:r>
            <a:endParaRPr lang="en-US" altLang="zh-CN" sz="1200"/>
          </a:p>
        </p:txBody>
      </p:sp>
    </p:spTree>
    <p:custDataLst>
      <p:tags r:id="rId4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3.7: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-1872" t="65763" r="1872" b="24191"/>
          <a:stretch>
            <a:fillRect/>
          </a:stretch>
        </p:blipFill>
        <p:spPr>
          <a:xfrm>
            <a:off x="2110105" y="274955"/>
            <a:ext cx="8106410" cy="1038860"/>
          </a:xfrm>
          <a:prstGeom prst="rect">
            <a:avLst/>
          </a:prstGeom>
        </p:spPr>
      </p:pic>
      <p:pic>
        <p:nvPicPr>
          <p:cNvPr id="7" name="内容占位符 6" descr="v2-39b49af8ddc364e8499d9f9ce65d53bd_1440w"/>
          <p:cNvPicPr>
            <a:picLocks noChangeAspect="1"/>
          </p:cNvPicPr>
          <p:nvPr>
            <p:ph idx="1"/>
          </p:nvPr>
        </p:nvPicPr>
        <p:blipFill>
          <a:blip r:embed="rId2"/>
          <a:srcRect l="12376" t="12746" r="51583" b="77291"/>
          <a:stretch>
            <a:fillRect/>
          </a:stretch>
        </p:blipFill>
        <p:spPr>
          <a:xfrm>
            <a:off x="1657985" y="2658745"/>
            <a:ext cx="4175760" cy="1240790"/>
          </a:xfrm>
          <a:prstGeom prst="rect">
            <a:avLst/>
          </a:prstGeom>
        </p:spPr>
      </p:pic>
      <p:pic>
        <p:nvPicPr>
          <p:cNvPr id="8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19007" t="76955" r="42" b="19976"/>
          <a:stretch>
            <a:fillRect/>
          </a:stretch>
        </p:blipFill>
        <p:spPr>
          <a:xfrm>
            <a:off x="885825" y="4179570"/>
            <a:ext cx="6076950" cy="247650"/>
          </a:xfrm>
          <a:prstGeom prst="rect">
            <a:avLst/>
          </a:prstGeom>
        </p:spPr>
      </p:pic>
      <p:pic>
        <p:nvPicPr>
          <p:cNvPr id="9" name="内容占位符 3" descr="v2-39b49af8ddc364e8499d9f9ce65d53bd_1440w"/>
          <p:cNvPicPr>
            <a:picLocks noChangeAspect="1"/>
          </p:cNvPicPr>
          <p:nvPr/>
        </p:nvPicPr>
        <p:blipFill>
          <a:blip r:embed="rId2"/>
          <a:srcRect l="-110" t="79788" r="83133" b="17222"/>
          <a:stretch>
            <a:fillRect/>
          </a:stretch>
        </p:blipFill>
        <p:spPr>
          <a:xfrm>
            <a:off x="798830" y="4466590"/>
            <a:ext cx="1274445" cy="24130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390775" y="2783840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4003675" y="2783840"/>
            <a:ext cx="1466850" cy="31750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0" idx="0"/>
          </p:cNvCxnSpPr>
          <p:nvPr/>
        </p:nvCxnSpPr>
        <p:spPr>
          <a:xfrm flipH="1" flipV="1">
            <a:off x="3121025" y="2491740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4657725" y="2491740"/>
            <a:ext cx="3175" cy="2921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749550" y="2176145"/>
            <a:ext cx="235013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/>
              <a:t>metal lift-off (evaporation)</a:t>
            </a:r>
            <a:endParaRPr lang="en-US" altLang="zh-CN" sz="1500"/>
          </a:p>
        </p:txBody>
      </p:sp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3"/>
          <a:srcRect l="46411" t="15858" r="42442" b="62966"/>
          <a:stretch>
            <a:fillRect/>
          </a:stretch>
        </p:blipFill>
        <p:spPr>
          <a:xfrm rot="5400000">
            <a:off x="8411210" y="1969135"/>
            <a:ext cx="2258695" cy="3218180"/>
          </a:xfrm>
          <a:prstGeom prst="rect">
            <a:avLst/>
          </a:prstGeom>
        </p:spPr>
      </p:pic>
      <p:sp>
        <p:nvSpPr>
          <p:cNvPr id="3" name="右箭头 2"/>
          <p:cNvSpPr/>
          <p:nvPr/>
        </p:nvSpPr>
        <p:spPr>
          <a:xfrm>
            <a:off x="6329680" y="3175635"/>
            <a:ext cx="836930" cy="62039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3.8: </a:t>
            </a:r>
            <a:endParaRPr lang="en-US" altLang="zh-CN"/>
          </a:p>
        </p:txBody>
      </p:sp>
      <p:pic>
        <p:nvPicPr>
          <p:cNvPr id="4" name="图片 3" descr="截图20240506211356"/>
          <p:cNvPicPr>
            <a:picLocks noChangeAspect="1"/>
          </p:cNvPicPr>
          <p:nvPr/>
        </p:nvPicPr>
        <p:blipFill>
          <a:blip r:embed="rId1"/>
          <a:srcRect l="172" t="74415" r="-172" b="15539"/>
          <a:stretch>
            <a:fillRect/>
          </a:stretch>
        </p:blipFill>
        <p:spPr>
          <a:xfrm>
            <a:off x="2369820" y="274955"/>
            <a:ext cx="8106410" cy="1038860"/>
          </a:xfrm>
          <a:prstGeom prst="rect">
            <a:avLst/>
          </a:prstGeom>
        </p:spPr>
      </p:pic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2"/>
          <a:srcRect l="58934" t="10618" r="27227" b="63990"/>
          <a:stretch>
            <a:fillRect/>
          </a:stretch>
        </p:blipFill>
        <p:spPr>
          <a:xfrm rot="5400000">
            <a:off x="5020310" y="1499235"/>
            <a:ext cx="2804160" cy="38588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Detail View of Electrode Thread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3996055" cy="4759325"/>
          </a:xfrm>
        </p:spPr>
        <p:txBody>
          <a:bodyPr>
            <a:normAutofit fontScale="60000"/>
          </a:bodyPr>
          <a:p>
            <a:pPr marL="0" indent="0">
              <a:buNone/>
            </a:pPr>
            <a:r>
              <a:rPr lang="en-US" altLang="zh-CN" b="1">
                <a:sym typeface="+mn-ea"/>
              </a:rPr>
              <a:t>Advantages of compact spacing and small electrode area</a:t>
            </a:r>
            <a:r>
              <a:rPr lang="en-US" altLang="zh-CN">
                <a:sym typeface="+mn-ea"/>
              </a:rPr>
              <a:t>: 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More accurate </a:t>
            </a:r>
            <a:r>
              <a:rPr lang="en-US" altLang="zh-CN">
                <a:sym typeface="+mn-ea"/>
              </a:rPr>
              <a:t>recording/stimulation </a:t>
            </a:r>
            <a:r>
              <a:rPr lang="en-US" altLang="zh-CN" b="1">
                <a:sym typeface="+mn-ea"/>
              </a:rPr>
              <a:t>signals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Minimize tissue displacement</a:t>
            </a:r>
            <a:r>
              <a:rPr lang="en-US" altLang="zh-CN">
                <a:sym typeface="+mn-ea"/>
              </a:rPr>
              <a:t> in target 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Allows surface modifications to</a:t>
            </a:r>
            <a:r>
              <a:rPr lang="en-US" altLang="zh-CN" b="1">
                <a:sym typeface="+mn-ea"/>
              </a:rPr>
              <a:t> lower impedance for electrophysiology </a:t>
            </a:r>
            <a:r>
              <a:rPr lang="en-US" altLang="zh-CN">
                <a:sym typeface="+mn-ea"/>
              </a:rPr>
              <a:t>via </a:t>
            </a:r>
            <a:r>
              <a:rPr lang="en-US" altLang="zh-CN" b="1">
                <a:sym typeface="+mn-ea"/>
              </a:rPr>
              <a:t>conductive polymers:</a:t>
            </a:r>
            <a:endParaRPr lang="en-US" altLang="zh-CN" b="1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Poly-ethylenedioxythiophene doped with polystrene sulfonate (PEDOT:PSS) </a:t>
            </a:r>
            <a:endParaRPr lang="en-US" altLang="zh-CN">
              <a:sym typeface="+mn-ea"/>
            </a:endParaRP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imp = 36.97 +/- 4.68</a:t>
            </a:r>
            <a:r>
              <a:rPr lang="en-US" altLang="zh-CN">
                <a:sym typeface="+mn-ea"/>
              </a:rPr>
              <a:t>kΩ (n=257 electrodes)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Iridium oxide (IrOx)</a:t>
            </a:r>
            <a:endParaRPr lang="en-US" altLang="zh-CN">
              <a:sym typeface="+mn-ea"/>
            </a:endParaRP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imp = 56.46 +/- 7.10</a:t>
            </a:r>
            <a:r>
              <a:rPr lang="en-US" altLang="zh-CN">
                <a:sym typeface="+mn-ea"/>
              </a:rPr>
              <a:t>kΩ (n=588 electrodes)</a:t>
            </a:r>
            <a:endParaRPr lang="en-US" altLang="zh-CN">
              <a:sym typeface="+mn-ea"/>
            </a:endParaRPr>
          </a:p>
          <a:p>
            <a:r>
              <a:rPr lang="en-US" altLang="zh-CN" b="1">
                <a:sym typeface="+mn-ea"/>
              </a:rPr>
              <a:t>Increase effective charge-carrying capacity</a:t>
            </a:r>
            <a:r>
              <a:rPr lang="en-US" altLang="zh-CN">
                <a:sym typeface="+mn-ea"/>
              </a:rPr>
              <a:t> of interface</a:t>
            </a:r>
            <a:endParaRPr lang="en-US" altLang="zh-CN">
              <a:sym typeface="+mn-ea"/>
            </a:endParaRPr>
          </a:p>
          <a:p>
            <a:endParaRPr lang="zh-CN" altLang="en-US"/>
          </a:p>
        </p:txBody>
      </p:sp>
      <p:pic>
        <p:nvPicPr>
          <p:cNvPr id="4" name="图片 3" descr="截图20240506211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0135" y="1490345"/>
            <a:ext cx="4544695" cy="52438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603750" y="1891665"/>
            <a:ext cx="1336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dielectric </a:t>
            </a:r>
            <a:r>
              <a:rPr lang="en-US" altLang="zh-CN" sz="1400"/>
              <a:t>base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7423150" y="1815465"/>
            <a:ext cx="7391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traces</a:t>
            </a:r>
            <a:endParaRPr lang="en-US" altLang="zh-CN" sz="1400"/>
          </a:p>
        </p:txBody>
      </p:sp>
      <p:sp>
        <p:nvSpPr>
          <p:cNvPr id="6" name="文本框 5"/>
          <p:cNvSpPr txBox="1"/>
          <p:nvPr/>
        </p:nvSpPr>
        <p:spPr>
          <a:xfrm>
            <a:off x="5956300" y="4999990"/>
            <a:ext cx="16554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electrode contacts</a:t>
            </a:r>
            <a:endParaRPr lang="en-US" altLang="zh-CN" sz="1400"/>
          </a:p>
        </p:txBody>
      </p:sp>
      <p:sp>
        <p:nvSpPr>
          <p:cNvPr id="10" name="任意多边形 9"/>
          <p:cNvSpPr/>
          <p:nvPr/>
        </p:nvSpPr>
        <p:spPr>
          <a:xfrm>
            <a:off x="6191250" y="4597400"/>
            <a:ext cx="374650" cy="381000"/>
          </a:xfrm>
          <a:custGeom>
            <a:avLst/>
            <a:gdLst>
              <a:gd name="connisteX0" fmla="*/ 0 w 374650"/>
              <a:gd name="connsiteY0" fmla="*/ 0 h 381000"/>
              <a:gd name="connisteX1" fmla="*/ 88900 w 374650"/>
              <a:gd name="connsiteY1" fmla="*/ 19050 h 381000"/>
              <a:gd name="connisteX2" fmla="*/ 165100 w 374650"/>
              <a:gd name="connsiteY2" fmla="*/ 76200 h 381000"/>
              <a:gd name="connisteX3" fmla="*/ 241300 w 374650"/>
              <a:gd name="connsiteY3" fmla="*/ 152400 h 381000"/>
              <a:gd name="connisteX4" fmla="*/ 292100 w 374650"/>
              <a:gd name="connsiteY4" fmla="*/ 228600 h 381000"/>
              <a:gd name="connisteX5" fmla="*/ 336550 w 374650"/>
              <a:gd name="connsiteY5" fmla="*/ 298450 h 381000"/>
              <a:gd name="connisteX6" fmla="*/ 374650 w 374650"/>
              <a:gd name="connsiteY6" fmla="*/ 381000 h 381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74650" h="381000">
                <a:moveTo>
                  <a:pt x="0" y="0"/>
                </a:moveTo>
                <a:cubicBezTo>
                  <a:pt x="16510" y="2540"/>
                  <a:pt x="55880" y="3810"/>
                  <a:pt x="88900" y="19050"/>
                </a:cubicBezTo>
                <a:cubicBezTo>
                  <a:pt x="121920" y="34290"/>
                  <a:pt x="134620" y="49530"/>
                  <a:pt x="165100" y="76200"/>
                </a:cubicBezTo>
                <a:cubicBezTo>
                  <a:pt x="195580" y="102870"/>
                  <a:pt x="215900" y="121920"/>
                  <a:pt x="241300" y="152400"/>
                </a:cubicBezTo>
                <a:cubicBezTo>
                  <a:pt x="266700" y="182880"/>
                  <a:pt x="273050" y="199390"/>
                  <a:pt x="292100" y="228600"/>
                </a:cubicBezTo>
                <a:cubicBezTo>
                  <a:pt x="311150" y="257810"/>
                  <a:pt x="320040" y="267970"/>
                  <a:pt x="336550" y="298450"/>
                </a:cubicBezTo>
                <a:cubicBezTo>
                  <a:pt x="353060" y="328930"/>
                  <a:pt x="367665" y="365760"/>
                  <a:pt x="374650" y="38100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6997700" y="4711700"/>
            <a:ext cx="520700" cy="298450"/>
          </a:xfrm>
          <a:custGeom>
            <a:avLst/>
            <a:gdLst>
              <a:gd name="connisteX0" fmla="*/ 520700 w 520700"/>
              <a:gd name="connsiteY0" fmla="*/ 0 h 298450"/>
              <a:gd name="connisteX1" fmla="*/ 431800 w 520700"/>
              <a:gd name="connsiteY1" fmla="*/ 50800 h 298450"/>
              <a:gd name="connisteX2" fmla="*/ 355600 w 520700"/>
              <a:gd name="connsiteY2" fmla="*/ 82550 h 298450"/>
              <a:gd name="connisteX3" fmla="*/ 279400 w 520700"/>
              <a:gd name="connsiteY3" fmla="*/ 107950 h 298450"/>
              <a:gd name="connisteX4" fmla="*/ 209550 w 520700"/>
              <a:gd name="connsiteY4" fmla="*/ 133350 h 298450"/>
              <a:gd name="connisteX5" fmla="*/ 133350 w 520700"/>
              <a:gd name="connsiteY5" fmla="*/ 171450 h 298450"/>
              <a:gd name="connisteX6" fmla="*/ 63500 w 520700"/>
              <a:gd name="connsiteY6" fmla="*/ 222250 h 298450"/>
              <a:gd name="connisteX7" fmla="*/ 0 w 520700"/>
              <a:gd name="connsiteY7" fmla="*/ 298450 h 2984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20700" h="298450">
                <a:moveTo>
                  <a:pt x="520700" y="0"/>
                </a:moveTo>
                <a:cubicBezTo>
                  <a:pt x="504190" y="9525"/>
                  <a:pt x="464820" y="34290"/>
                  <a:pt x="431800" y="50800"/>
                </a:cubicBezTo>
                <a:cubicBezTo>
                  <a:pt x="398780" y="67310"/>
                  <a:pt x="386080" y="71120"/>
                  <a:pt x="355600" y="82550"/>
                </a:cubicBezTo>
                <a:cubicBezTo>
                  <a:pt x="325120" y="93980"/>
                  <a:pt x="308610" y="97790"/>
                  <a:pt x="279400" y="107950"/>
                </a:cubicBezTo>
                <a:cubicBezTo>
                  <a:pt x="250190" y="118110"/>
                  <a:pt x="238760" y="120650"/>
                  <a:pt x="209550" y="133350"/>
                </a:cubicBezTo>
                <a:cubicBezTo>
                  <a:pt x="180340" y="146050"/>
                  <a:pt x="162560" y="153670"/>
                  <a:pt x="133350" y="171450"/>
                </a:cubicBezTo>
                <a:cubicBezTo>
                  <a:pt x="104140" y="189230"/>
                  <a:pt x="90170" y="196850"/>
                  <a:pt x="63500" y="222250"/>
                </a:cubicBezTo>
                <a:cubicBezTo>
                  <a:pt x="36830" y="247650"/>
                  <a:pt x="11430" y="284480"/>
                  <a:pt x="0" y="29845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54795" y="1645285"/>
            <a:ext cx="20148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/>
              <a:t>Traces </a:t>
            </a:r>
            <a:r>
              <a:rPr lang="en-US" altLang="zh-CN" sz="1200"/>
              <a:t>parallel to dielectric base</a:t>
            </a:r>
            <a:endParaRPr lang="en-US" altLang="zh-CN" sz="1200"/>
          </a:p>
        </p:txBody>
      </p:sp>
      <p:sp>
        <p:nvSpPr>
          <p:cNvPr id="13" name="椭圆 12"/>
          <p:cNvSpPr/>
          <p:nvPr/>
        </p:nvSpPr>
        <p:spPr>
          <a:xfrm>
            <a:off x="7691120" y="2720975"/>
            <a:ext cx="584835" cy="274320"/>
          </a:xfrm>
          <a:prstGeom prst="ellipse">
            <a:avLst/>
          </a:prstGeom>
          <a:solidFill>
            <a:srgbClr val="000000">
              <a:alpha val="0"/>
            </a:srgb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154795" y="2044065"/>
            <a:ext cx="20142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sym typeface="+mn-ea"/>
              </a:rPr>
              <a:t>creases following contour / modulations of width of base</a:t>
            </a:r>
            <a:endParaRPr lang="en-US" altLang="zh-CN" sz="1200">
              <a:sym typeface="+mn-ea"/>
            </a:endParaRPr>
          </a:p>
        </p:txBody>
      </p:sp>
      <p:cxnSp>
        <p:nvCxnSpPr>
          <p:cNvPr id="15" name="直接箭头连接符 14"/>
          <p:cNvCxnSpPr>
            <a:stCxn id="13" idx="7"/>
            <a:endCxn id="14" idx="1"/>
          </p:cNvCxnSpPr>
          <p:nvPr/>
        </p:nvCxnSpPr>
        <p:spPr>
          <a:xfrm flipV="1">
            <a:off x="8190230" y="2366645"/>
            <a:ext cx="964565" cy="3943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817235" y="5222240"/>
            <a:ext cx="0" cy="180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750810" y="5283200"/>
            <a:ext cx="0" cy="1809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 flipV="1">
            <a:off x="5817235" y="5328920"/>
            <a:ext cx="1933575" cy="22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6379210" y="5355590"/>
                <a:ext cx="808990" cy="24511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 sz="1000">
                    <a:sym typeface="+mn-ea"/>
                  </a:rPr>
                  <a:t>45 - 55</a:t>
                </a:r>
                <a14:m>
                  <m:oMath xmlns:m="http://schemas.openxmlformats.org/officeDocument/2006/math"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𝜇</m:t>
                    </m:r>
                    <m:r>
                      <a:rPr lang="en-US" altLang="zh-CN" sz="1000" i="1">
                        <a:latin typeface="Cambria Math" panose="02040503050406030204" charset="0"/>
                        <a:cs typeface="Cambria Math" panose="02040503050406030204" charset="0"/>
                        <a:sym typeface="+mn-ea"/>
                      </a:rPr>
                      <m:t>𝑚</m:t>
                    </m:r>
                  </m:oMath>
                </a14:m>
                <a:endParaRPr lang="en-US" altLang="zh-CN" sz="1000">
                  <a:sym typeface="+mn-ea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210" y="5355590"/>
                <a:ext cx="808990" cy="245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 flipH="1">
            <a:off x="5819775" y="4501515"/>
            <a:ext cx="3810" cy="73533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750810" y="4547870"/>
            <a:ext cx="3810" cy="73533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After repeating step 3 multiple times:</a:t>
            </a:r>
            <a:endParaRPr lang="en-US" altLang="zh-CN"/>
          </a:p>
        </p:txBody>
      </p:sp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1"/>
          <a:srcRect l="76064" t="16291" r="11194" b="60865"/>
          <a:stretch>
            <a:fillRect/>
          </a:stretch>
        </p:blipFill>
        <p:spPr>
          <a:xfrm rot="5400000">
            <a:off x="4654550" y="1473835"/>
            <a:ext cx="2875915" cy="38671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" name="图片 30" descr="Step 3"/>
          <p:cNvPicPr>
            <a:picLocks noChangeAspect="1"/>
          </p:cNvPicPr>
          <p:nvPr/>
        </p:nvPicPr>
        <p:blipFill>
          <a:blip r:embed="rId1"/>
          <a:srcRect l="19894" t="10618" r="11194" b="13404"/>
          <a:stretch>
            <a:fillRect/>
          </a:stretch>
        </p:blipFill>
        <p:spPr>
          <a:xfrm rot="5400000">
            <a:off x="3004820" y="873125"/>
            <a:ext cx="6181725" cy="51111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sz="3110"/>
              <a:t>4. Deposit 2nd Layer of Insulation onto Surface</a:t>
            </a:r>
            <a:endParaRPr lang="en-US" altLang="zh-CN" sz="3110"/>
          </a:p>
        </p:txBody>
      </p:sp>
      <p:pic>
        <p:nvPicPr>
          <p:cNvPr id="4" name="图片 3" descr="截图20240506211406"/>
          <p:cNvPicPr>
            <a:picLocks noChangeAspect="1"/>
          </p:cNvPicPr>
          <p:nvPr/>
        </p:nvPicPr>
        <p:blipFill>
          <a:blip r:embed="rId1"/>
          <a:srcRect l="4722" r="6020"/>
          <a:stretch>
            <a:fillRect/>
          </a:stretch>
        </p:blipFill>
        <p:spPr>
          <a:xfrm>
            <a:off x="2733040" y="2060575"/>
            <a:ext cx="4772660" cy="3980180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7498" t="40341" r="10454" b="50704"/>
          <a:stretch>
            <a:fillRect/>
          </a:stretch>
        </p:blipFill>
        <p:spPr>
          <a:xfrm>
            <a:off x="2357755" y="1242060"/>
            <a:ext cx="5577840" cy="74295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4987" y="1242060"/>
            <a:ext cx="2142001" cy="5527319"/>
            <a:chOff x="490" y="2412"/>
            <a:chExt cx="3914" cy="12804"/>
          </a:xfrm>
        </p:grpSpPr>
        <p:grpSp>
          <p:nvGrpSpPr>
            <p:cNvPr id="10" name="组合 9"/>
            <p:cNvGrpSpPr/>
            <p:nvPr/>
          </p:nvGrpSpPr>
          <p:grpSpPr>
            <a:xfrm>
              <a:off x="490" y="10400"/>
              <a:ext cx="3914" cy="4263"/>
              <a:chOff x="-1361" y="8234"/>
              <a:chExt cx="4560" cy="4745"/>
            </a:xfrm>
          </p:grpSpPr>
          <p:pic>
            <p:nvPicPr>
              <p:cNvPr id="7" name="图片 6" descr="u=4856126,3123910824&amp;fm=253&amp;fmt=auto&amp;app=138&amp;f=JPG"/>
              <p:cNvPicPr>
                <a:picLocks noChangeAspect="1"/>
              </p:cNvPicPr>
              <p:nvPr/>
            </p:nvPicPr>
            <p:blipFill>
              <a:blip r:embed="rId3"/>
              <a:srcRect l="52056" t="30032" r="11247" b="44181"/>
              <a:stretch>
                <a:fillRect/>
              </a:stretch>
            </p:blipFill>
            <p:spPr>
              <a:xfrm>
                <a:off x="-1361" y="10577"/>
                <a:ext cx="4560" cy="2402"/>
              </a:xfrm>
              <a:prstGeom prst="rect">
                <a:avLst/>
              </a:prstGeom>
            </p:spPr>
          </p:pic>
          <p:pic>
            <p:nvPicPr>
              <p:cNvPr id="9" name="图片 8" descr="u=4856126,3123910824&amp;fm=253&amp;fmt=auto&amp;app=138&amp;f=JPG"/>
              <p:cNvPicPr>
                <a:picLocks noChangeAspect="1"/>
              </p:cNvPicPr>
              <p:nvPr/>
            </p:nvPicPr>
            <p:blipFill>
              <a:blip r:embed="rId3"/>
              <a:srcRect l="52734" t="57845" r="10728" b="17496"/>
              <a:stretch>
                <a:fillRect/>
              </a:stretch>
            </p:blipFill>
            <p:spPr>
              <a:xfrm>
                <a:off x="-1341" y="8234"/>
                <a:ext cx="4540" cy="2297"/>
              </a:xfrm>
              <a:prstGeom prst="rect">
                <a:avLst/>
              </a:prstGeom>
            </p:spPr>
          </p:pic>
        </p:grpSp>
        <p:pic>
          <p:nvPicPr>
            <p:cNvPr id="13" name="图片 12" descr="1521163821"/>
            <p:cNvPicPr>
              <a:picLocks noChangeAspect="1"/>
            </p:cNvPicPr>
            <p:nvPr/>
          </p:nvPicPr>
          <p:blipFill>
            <a:blip r:embed="rId4"/>
            <a:srcRect l="36776" r="41678" b="82638"/>
            <a:stretch>
              <a:fillRect/>
            </a:stretch>
          </p:blipFill>
          <p:spPr>
            <a:xfrm>
              <a:off x="556" y="2412"/>
              <a:ext cx="3071" cy="2173"/>
            </a:xfrm>
            <a:prstGeom prst="rect">
              <a:avLst/>
            </a:prstGeom>
          </p:spPr>
        </p:pic>
        <p:pic>
          <p:nvPicPr>
            <p:cNvPr id="11" name="图片 10" descr="1521163821"/>
            <p:cNvPicPr>
              <a:picLocks noChangeAspect="1"/>
            </p:cNvPicPr>
            <p:nvPr/>
          </p:nvPicPr>
          <p:blipFill>
            <a:blip r:embed="rId4"/>
            <a:srcRect l="74509" t="719" r="6407" b="82478"/>
            <a:stretch>
              <a:fillRect/>
            </a:stretch>
          </p:blipFill>
          <p:spPr>
            <a:xfrm>
              <a:off x="695" y="6256"/>
              <a:ext cx="2720" cy="2103"/>
            </a:xfrm>
            <a:prstGeom prst="rect">
              <a:avLst/>
            </a:prstGeom>
          </p:spPr>
        </p:pic>
        <p:sp>
          <p:nvSpPr>
            <p:cNvPr id="12" name="右箭头 11"/>
            <p:cNvSpPr/>
            <p:nvPr/>
          </p:nvSpPr>
          <p:spPr>
            <a:xfrm rot="5400000">
              <a:off x="1626" y="5492"/>
              <a:ext cx="858" cy="672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右箭头 13"/>
            <p:cNvSpPr/>
            <p:nvPr/>
          </p:nvSpPr>
          <p:spPr>
            <a:xfrm rot="5400000">
              <a:off x="1605" y="9476"/>
              <a:ext cx="758" cy="530"/>
            </a:xfrm>
            <a:prstGeom prst="rightArrow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63" y="4734"/>
              <a:ext cx="1950" cy="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/>
                <a:t>Spin-coat</a:t>
              </a:r>
              <a:endParaRPr lang="en-US" altLang="zh-CN" sz="1400" b="1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80" y="8542"/>
              <a:ext cx="1950" cy="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/>
                <a:t>Soft-Bake</a:t>
              </a:r>
              <a:endParaRPr lang="en-US" altLang="zh-CN" sz="1400" b="1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53" y="14506"/>
              <a:ext cx="2774" cy="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 b="1"/>
                <a:t>Thermal-cure</a:t>
              </a:r>
              <a:endParaRPr lang="en-US" altLang="zh-CN" sz="1400" b="1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47050" y="4406900"/>
            <a:ext cx="4032250" cy="1915160"/>
            <a:chOff x="5125" y="3631"/>
            <a:chExt cx="8940" cy="4149"/>
          </a:xfrm>
        </p:grpSpPr>
        <p:pic>
          <p:nvPicPr>
            <p:cNvPr id="21" name="内容占位符 2" descr="v2-39b49af8ddc364e8499d9f9ce65d53bd_1440w"/>
            <p:cNvPicPr>
              <a:picLocks noChangeAspect="1"/>
            </p:cNvPicPr>
            <p:nvPr/>
          </p:nvPicPr>
          <p:blipFill>
            <a:blip r:embed="rId5"/>
            <a:srcRect l="12376" t="22402" r="51583" b="63220"/>
            <a:stretch>
              <a:fillRect/>
            </a:stretch>
          </p:blipFill>
          <p:spPr>
            <a:xfrm>
              <a:off x="5469" y="3631"/>
              <a:ext cx="8252" cy="3539"/>
            </a:xfrm>
            <a:prstGeom prst="rect">
              <a:avLst/>
            </a:prstGeom>
          </p:spPr>
        </p:pic>
        <p:pic>
          <p:nvPicPr>
            <p:cNvPr id="22" name="内容占位符 3" descr="v2-39b49af8ddc364e8499d9f9ce65d53bd_1440w"/>
            <p:cNvPicPr>
              <a:picLocks noChangeAspect="1"/>
            </p:cNvPicPr>
            <p:nvPr/>
          </p:nvPicPr>
          <p:blipFill>
            <a:blip r:embed="rId5"/>
            <a:srcRect l="16216" t="79788" r="8163" b="17300"/>
            <a:stretch>
              <a:fillRect/>
            </a:stretch>
          </p:blipFill>
          <p:spPr>
            <a:xfrm>
              <a:off x="5125" y="7410"/>
              <a:ext cx="8940" cy="370"/>
            </a:xfrm>
            <a:prstGeom prst="rect">
              <a:avLst/>
            </a:prstGeom>
          </p:spPr>
        </p:pic>
      </p:grpSp>
      <p:pic>
        <p:nvPicPr>
          <p:cNvPr id="25" name="图片 24" descr="Step 4"/>
          <p:cNvPicPr>
            <a:picLocks noChangeAspect="1"/>
          </p:cNvPicPr>
          <p:nvPr/>
        </p:nvPicPr>
        <p:blipFill>
          <a:blip r:embed="rId6"/>
          <a:srcRect l="26350" t="28673" r="45694" b="64482"/>
          <a:stretch>
            <a:fillRect/>
          </a:stretch>
        </p:blipFill>
        <p:spPr>
          <a:xfrm>
            <a:off x="7505700" y="2084705"/>
            <a:ext cx="4542790" cy="14839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4.1:</a:t>
            </a:r>
            <a:endParaRPr lang="en-US" altLang="zh-CN"/>
          </a:p>
        </p:txBody>
      </p:sp>
      <p:pic>
        <p:nvPicPr>
          <p:cNvPr id="4" name="图片 3" descr="截图20240506211406"/>
          <p:cNvPicPr>
            <a:picLocks noChangeAspect="1"/>
          </p:cNvPicPr>
          <p:nvPr/>
        </p:nvPicPr>
        <p:blipFill>
          <a:blip r:embed="rId1"/>
          <a:srcRect l="5738" t="20408" r="8375" b="62238"/>
          <a:stretch>
            <a:fillRect/>
          </a:stretch>
        </p:blipFill>
        <p:spPr>
          <a:xfrm>
            <a:off x="2966085" y="387350"/>
            <a:ext cx="6073140" cy="927100"/>
          </a:xfrm>
          <a:prstGeom prst="rect">
            <a:avLst/>
          </a:prstGeom>
        </p:spPr>
      </p:pic>
      <p:pic>
        <p:nvPicPr>
          <p:cNvPr id="3" name="图片 2" descr="Step 4"/>
          <p:cNvPicPr>
            <a:picLocks noChangeAspect="1"/>
          </p:cNvPicPr>
          <p:nvPr/>
        </p:nvPicPr>
        <p:blipFill>
          <a:blip r:embed="rId2"/>
          <a:srcRect l="19466" t="24815" r="45694" b="64482"/>
          <a:stretch>
            <a:fillRect/>
          </a:stretch>
        </p:blipFill>
        <p:spPr>
          <a:xfrm>
            <a:off x="5036820" y="2135505"/>
            <a:ext cx="6311900" cy="258635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708241" y="2459391"/>
            <a:ext cx="3721938" cy="1398173"/>
            <a:chOff x="5469" y="4766"/>
            <a:chExt cx="8252" cy="3029"/>
          </a:xfrm>
        </p:grpSpPr>
        <p:pic>
          <p:nvPicPr>
            <p:cNvPr id="21" name="内容占位符 2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2376" t="22402" r="51583" b="67975"/>
            <a:stretch>
              <a:fillRect/>
            </a:stretch>
          </p:blipFill>
          <p:spPr>
            <a:xfrm>
              <a:off x="5469" y="4766"/>
              <a:ext cx="8252" cy="2369"/>
            </a:xfrm>
            <a:prstGeom prst="rect">
              <a:avLst/>
            </a:prstGeom>
          </p:spPr>
        </p:pic>
        <p:pic>
          <p:nvPicPr>
            <p:cNvPr id="22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6216" t="79788" r="32040" b="17181"/>
            <a:stretch>
              <a:fillRect/>
            </a:stretch>
          </p:blipFill>
          <p:spPr>
            <a:xfrm>
              <a:off x="6536" y="7410"/>
              <a:ext cx="6117" cy="38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4.2:</a:t>
            </a:r>
            <a:endParaRPr lang="en-US" altLang="zh-CN"/>
          </a:p>
        </p:txBody>
      </p:sp>
      <p:pic>
        <p:nvPicPr>
          <p:cNvPr id="4" name="图片 3" descr="截图20240506211406"/>
          <p:cNvPicPr>
            <a:picLocks noChangeAspect="1"/>
          </p:cNvPicPr>
          <p:nvPr/>
        </p:nvPicPr>
        <p:blipFill>
          <a:blip r:embed="rId1"/>
          <a:srcRect l="5738" t="38000" r="8375" b="44646"/>
          <a:stretch>
            <a:fillRect/>
          </a:stretch>
        </p:blipFill>
        <p:spPr>
          <a:xfrm>
            <a:off x="2966085" y="387350"/>
            <a:ext cx="6073140" cy="927100"/>
          </a:xfrm>
          <a:prstGeom prst="rect">
            <a:avLst/>
          </a:prstGeom>
        </p:spPr>
      </p:pic>
      <p:pic>
        <p:nvPicPr>
          <p:cNvPr id="5" name="图片 4" descr="Step 4"/>
          <p:cNvPicPr>
            <a:picLocks noChangeAspect="1"/>
          </p:cNvPicPr>
          <p:nvPr/>
        </p:nvPicPr>
        <p:blipFill>
          <a:blip r:embed="rId2"/>
          <a:srcRect l="18432" t="36732" r="54730" b="51109"/>
          <a:stretch>
            <a:fillRect/>
          </a:stretch>
        </p:blipFill>
        <p:spPr>
          <a:xfrm>
            <a:off x="3661410" y="1960245"/>
            <a:ext cx="4862195" cy="29381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4.3:</a:t>
            </a:r>
            <a:endParaRPr lang="en-US" altLang="zh-CN"/>
          </a:p>
        </p:txBody>
      </p:sp>
      <p:pic>
        <p:nvPicPr>
          <p:cNvPr id="4" name="图片 3" descr="截图20240506211406"/>
          <p:cNvPicPr>
            <a:picLocks noChangeAspect="1"/>
          </p:cNvPicPr>
          <p:nvPr/>
        </p:nvPicPr>
        <p:blipFill>
          <a:blip r:embed="rId1"/>
          <a:srcRect l="5819" t="54879" r="8294" b="27767"/>
          <a:stretch>
            <a:fillRect/>
          </a:stretch>
        </p:blipFill>
        <p:spPr>
          <a:xfrm>
            <a:off x="2966085" y="387350"/>
            <a:ext cx="6073140" cy="927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34170" y="392430"/>
            <a:ext cx="2343150" cy="922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p>
            <a:r>
              <a:rPr lang="en-US" altLang="zh-CN"/>
              <a:t>“</a:t>
            </a:r>
            <a:r>
              <a:rPr lang="en-US" altLang="zh-CN" b="1"/>
              <a:t>High </a:t>
            </a:r>
            <a:r>
              <a:rPr lang="en-US" altLang="zh-CN"/>
              <a:t>temperatures”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en-US" altLang="zh-CN" b="1"/>
              <a:t>450C</a:t>
            </a:r>
            <a:r>
              <a:rPr lang="en-US" altLang="zh-CN"/>
              <a:t>, use </a:t>
            </a:r>
            <a:r>
              <a:rPr lang="en-US" altLang="zh-CN" b="1"/>
              <a:t>thermal curing/</a:t>
            </a:r>
            <a:r>
              <a:rPr lang="en-US" altLang="zh-CN" b="1"/>
              <a:t>drying</a:t>
            </a:r>
            <a:endParaRPr lang="en-US" altLang="zh-CN" b="1"/>
          </a:p>
        </p:txBody>
      </p:sp>
      <p:pic>
        <p:nvPicPr>
          <p:cNvPr id="5" name="图片 4" descr="Step 4"/>
          <p:cNvPicPr>
            <a:picLocks noChangeAspect="1"/>
          </p:cNvPicPr>
          <p:nvPr/>
        </p:nvPicPr>
        <p:blipFill>
          <a:blip r:embed="rId2"/>
          <a:srcRect l="14757" t="50177" r="24339" b="25500"/>
          <a:stretch>
            <a:fillRect/>
          </a:stretch>
        </p:blipFill>
        <p:spPr>
          <a:xfrm>
            <a:off x="4104005" y="2021205"/>
            <a:ext cx="7253605" cy="386397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198971" y="2714758"/>
            <a:ext cx="3721938" cy="754247"/>
            <a:chOff x="5469" y="6146"/>
            <a:chExt cx="8252" cy="1634"/>
          </a:xfrm>
        </p:grpSpPr>
        <p:pic>
          <p:nvPicPr>
            <p:cNvPr id="21" name="内容占位符 2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2376" t="32617" r="51583" b="63220"/>
            <a:stretch>
              <a:fillRect/>
            </a:stretch>
          </p:blipFill>
          <p:spPr>
            <a:xfrm>
              <a:off x="5469" y="6146"/>
              <a:ext cx="8252" cy="1025"/>
            </a:xfrm>
            <a:prstGeom prst="rect">
              <a:avLst/>
            </a:prstGeom>
          </p:spPr>
        </p:pic>
        <p:pic>
          <p:nvPicPr>
            <p:cNvPr id="22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66162" t="79907" r="8163" b="17300"/>
            <a:stretch>
              <a:fillRect/>
            </a:stretch>
          </p:blipFill>
          <p:spPr>
            <a:xfrm>
              <a:off x="8078" y="7425"/>
              <a:ext cx="3035" cy="35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ep 4"/>
          <p:cNvPicPr>
            <a:picLocks noChangeAspect="1"/>
          </p:cNvPicPr>
          <p:nvPr/>
        </p:nvPicPr>
        <p:blipFill>
          <a:blip r:embed="rId1"/>
          <a:srcRect l="14757" t="21583" r="24339" b="25500"/>
          <a:stretch>
            <a:fillRect/>
          </a:stretch>
        </p:blipFill>
        <p:spPr>
          <a:xfrm>
            <a:off x="3559810" y="490220"/>
            <a:ext cx="5072380" cy="58781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5. Pattern Outline for Device on Surface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91475" y="1134110"/>
            <a:ext cx="4104640" cy="5544185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-4103" t="49603" r="4103" b="41243"/>
          <a:stretch>
            <a:fillRect/>
          </a:stretch>
        </p:blipFill>
        <p:spPr>
          <a:xfrm>
            <a:off x="-243840" y="1313815"/>
            <a:ext cx="6798310" cy="7594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42240" y="3151505"/>
            <a:ext cx="5030470" cy="3053080"/>
            <a:chOff x="3935" y="2330"/>
            <a:chExt cx="11756" cy="6394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655" t="35722" r="51635" b="35055"/>
            <a:stretch>
              <a:fillRect/>
            </a:stretch>
          </p:blipFill>
          <p:spPr>
            <a:xfrm>
              <a:off x="6606" y="2330"/>
              <a:ext cx="5979" cy="541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935" y="8072"/>
              <a:ext cx="11756" cy="652"/>
              <a:chOff x="1746" y="8689"/>
              <a:chExt cx="13615" cy="741"/>
            </a:xfrm>
          </p:grpSpPr>
          <p:pic>
            <p:nvPicPr>
              <p:cNvPr id="12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361" t="82981" r="624" b="14481"/>
              <a:stretch>
                <a:fillRect/>
              </a:stretch>
            </p:blipFill>
            <p:spPr>
              <a:xfrm>
                <a:off x="2705" y="8689"/>
                <a:ext cx="12657" cy="401"/>
              </a:xfrm>
              <a:prstGeom prst="rect">
                <a:avLst/>
              </a:prstGeom>
            </p:spPr>
          </p:pic>
          <p:pic>
            <p:nvPicPr>
              <p:cNvPr id="13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439" t="86082" r="65680" b="11759"/>
              <a:stretch>
                <a:fillRect/>
              </a:stretch>
            </p:blipFill>
            <p:spPr>
              <a:xfrm>
                <a:off x="1746" y="9090"/>
                <a:ext cx="4331" cy="341"/>
              </a:xfrm>
              <a:prstGeom prst="rect">
                <a:avLst/>
              </a:prstGeom>
            </p:spPr>
          </p:pic>
          <p:pic>
            <p:nvPicPr>
              <p:cNvPr id="14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91349" t="80067" r="-32" b="17774"/>
              <a:stretch>
                <a:fillRect/>
              </a:stretch>
            </p:blipFill>
            <p:spPr>
              <a:xfrm>
                <a:off x="1746" y="8689"/>
                <a:ext cx="1110" cy="341"/>
              </a:xfrm>
              <a:prstGeom prst="rect">
                <a:avLst/>
              </a:prstGeom>
            </p:spPr>
          </p:pic>
        </p:grpSp>
        <p:sp>
          <p:nvSpPr>
            <p:cNvPr id="49" name="圆角矩形 48"/>
            <p:cNvSpPr/>
            <p:nvPr/>
          </p:nvSpPr>
          <p:spPr>
            <a:xfrm>
              <a:off x="6446" y="5820"/>
              <a:ext cx="6020" cy="194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9" name="图片 8" descr="Step 5"/>
          <p:cNvPicPr>
            <a:picLocks noChangeAspect="1"/>
          </p:cNvPicPr>
          <p:nvPr/>
        </p:nvPicPr>
        <p:blipFill>
          <a:blip r:embed="rId4"/>
          <a:srcRect l="84327" t="14616" r="8448" b="63161"/>
          <a:stretch>
            <a:fillRect/>
          </a:stretch>
        </p:blipFill>
        <p:spPr>
          <a:xfrm rot="5400000">
            <a:off x="5071745" y="1392555"/>
            <a:ext cx="1765935" cy="40735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5.1: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t="12381" b="79487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6" name="图片 5" descr="Step 5"/>
          <p:cNvPicPr>
            <a:picLocks noChangeAspect="1"/>
          </p:cNvPicPr>
          <p:nvPr/>
        </p:nvPicPr>
        <p:blipFill>
          <a:blip r:embed="rId2"/>
          <a:srcRect l="22776" t="57354" r="63001" b="10098"/>
          <a:stretch>
            <a:fillRect/>
          </a:stretch>
        </p:blipFill>
        <p:spPr>
          <a:xfrm rot="5400000">
            <a:off x="4023360" y="1183005"/>
            <a:ext cx="2970530" cy="509778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397875" y="1700415"/>
            <a:ext cx="3332967" cy="862252"/>
            <a:chOff x="3935" y="7008"/>
            <a:chExt cx="6551" cy="1717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655" t="35722" r="51635" b="59164"/>
            <a:stretch>
              <a:fillRect/>
            </a:stretch>
          </p:blipFill>
          <p:spPr>
            <a:xfrm>
              <a:off x="4304" y="7008"/>
              <a:ext cx="5978" cy="947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3935" y="8072"/>
              <a:ext cx="6551" cy="653"/>
              <a:chOff x="1746" y="8689"/>
              <a:chExt cx="7587" cy="742"/>
            </a:xfrm>
          </p:grpSpPr>
          <p:pic>
            <p:nvPicPr>
              <p:cNvPr id="12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361" t="82981" r="47779" b="14672"/>
              <a:stretch>
                <a:fillRect/>
              </a:stretch>
            </p:blipFill>
            <p:spPr>
              <a:xfrm>
                <a:off x="2704" y="8689"/>
                <a:ext cx="6629" cy="371"/>
              </a:xfrm>
              <a:prstGeom prst="rect">
                <a:avLst/>
              </a:prstGeom>
            </p:spPr>
          </p:pic>
          <p:pic>
            <p:nvPicPr>
              <p:cNvPr id="13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439" t="86082" r="65680" b="11759"/>
              <a:stretch>
                <a:fillRect/>
              </a:stretch>
            </p:blipFill>
            <p:spPr>
              <a:xfrm>
                <a:off x="1746" y="9090"/>
                <a:ext cx="4331" cy="341"/>
              </a:xfrm>
              <a:prstGeom prst="rect">
                <a:avLst/>
              </a:prstGeom>
            </p:spPr>
          </p:pic>
          <p:pic>
            <p:nvPicPr>
              <p:cNvPr id="14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91349" t="80067" r="-32" b="17774"/>
              <a:stretch>
                <a:fillRect/>
              </a:stretch>
            </p:blipFill>
            <p:spPr>
              <a:xfrm>
                <a:off x="1746" y="8689"/>
                <a:ext cx="1110" cy="341"/>
              </a:xfrm>
              <a:prstGeom prst="rect">
                <a:avLst/>
              </a:prstGeom>
            </p:spPr>
          </p:pic>
        </p:grpSp>
      </p:grpSp>
    </p:spTree>
    <p:custDataLst>
      <p:tags r:id="rId4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5.2: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t="20938" b="70930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38100" t="62479" r="47677" b="10098"/>
          <a:stretch>
            <a:fillRect/>
          </a:stretch>
        </p:blipFill>
        <p:spPr>
          <a:xfrm rot="5400000">
            <a:off x="4610735" y="1281430"/>
            <a:ext cx="2970530" cy="42951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2 Cross-Section Views of Electrode Thread</a:t>
            </a:r>
            <a:endParaRPr lang="en-US" altLang="zh-CN"/>
          </a:p>
        </p:txBody>
      </p:sp>
      <p:pic>
        <p:nvPicPr>
          <p:cNvPr id="4" name="图片 3" descr="截图202405062111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1666875"/>
            <a:ext cx="5610225" cy="4831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664835" y="3041650"/>
            <a:ext cx="133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dielectric </a:t>
            </a:r>
            <a:r>
              <a:rPr lang="en-US" altLang="zh-CN" sz="1200"/>
              <a:t>base (bottom)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5664835" y="5049520"/>
            <a:ext cx="1336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dielectric </a:t>
            </a:r>
            <a:r>
              <a:rPr lang="en-US" altLang="zh-CN" sz="1200"/>
              <a:t>base (bottom)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3782060" y="2075180"/>
            <a:ext cx="826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partial dielectric cover (top)</a:t>
            </a:r>
            <a:endParaRPr lang="en-US" altLang="zh-CN" sz="1200"/>
          </a:p>
        </p:txBody>
      </p:sp>
      <p:sp>
        <p:nvSpPr>
          <p:cNvPr id="7" name="任意多边形 6"/>
          <p:cNvSpPr/>
          <p:nvPr/>
        </p:nvSpPr>
        <p:spPr>
          <a:xfrm>
            <a:off x="4402455" y="2120265"/>
            <a:ext cx="624205" cy="154305"/>
          </a:xfrm>
          <a:custGeom>
            <a:avLst/>
            <a:gdLst>
              <a:gd name="connisteX0" fmla="*/ 0 w 624205"/>
              <a:gd name="connsiteY0" fmla="*/ 87462 h 154137"/>
              <a:gd name="connisteX1" fmla="*/ 66675 w 624205"/>
              <a:gd name="connsiteY1" fmla="*/ 35392 h 154137"/>
              <a:gd name="connisteX2" fmla="*/ 133350 w 624205"/>
              <a:gd name="connsiteY2" fmla="*/ 6817 h 154137"/>
              <a:gd name="connisteX3" fmla="*/ 200025 w 624205"/>
              <a:gd name="connsiteY3" fmla="*/ 1737 h 154137"/>
              <a:gd name="connisteX4" fmla="*/ 276225 w 624205"/>
              <a:gd name="connsiteY4" fmla="*/ 1737 h 154137"/>
              <a:gd name="connisteX5" fmla="*/ 371475 w 624205"/>
              <a:gd name="connsiteY5" fmla="*/ 16342 h 154137"/>
              <a:gd name="connisteX6" fmla="*/ 447675 w 624205"/>
              <a:gd name="connsiteY6" fmla="*/ 16342 h 154137"/>
              <a:gd name="connisteX7" fmla="*/ 523875 w 624205"/>
              <a:gd name="connsiteY7" fmla="*/ 39837 h 154137"/>
              <a:gd name="connisteX8" fmla="*/ 590550 w 624205"/>
              <a:gd name="connsiteY8" fmla="*/ 87462 h 154137"/>
              <a:gd name="connisteX9" fmla="*/ 624205 w 624205"/>
              <a:gd name="connsiteY9" fmla="*/ 154137 h 15413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624205" h="154138">
                <a:moveTo>
                  <a:pt x="0" y="87463"/>
                </a:moveTo>
                <a:cubicBezTo>
                  <a:pt x="12065" y="77303"/>
                  <a:pt x="40005" y="51268"/>
                  <a:pt x="66675" y="35393"/>
                </a:cubicBezTo>
                <a:cubicBezTo>
                  <a:pt x="93345" y="19518"/>
                  <a:pt x="106680" y="13803"/>
                  <a:pt x="133350" y="6818"/>
                </a:cubicBezTo>
                <a:cubicBezTo>
                  <a:pt x="160020" y="-167"/>
                  <a:pt x="171450" y="3008"/>
                  <a:pt x="200025" y="1738"/>
                </a:cubicBezTo>
                <a:cubicBezTo>
                  <a:pt x="228600" y="468"/>
                  <a:pt x="241935" y="-1437"/>
                  <a:pt x="276225" y="1738"/>
                </a:cubicBezTo>
                <a:cubicBezTo>
                  <a:pt x="310515" y="4913"/>
                  <a:pt x="337185" y="13168"/>
                  <a:pt x="371475" y="16343"/>
                </a:cubicBezTo>
                <a:cubicBezTo>
                  <a:pt x="405765" y="19518"/>
                  <a:pt x="417195" y="11898"/>
                  <a:pt x="447675" y="16343"/>
                </a:cubicBezTo>
                <a:cubicBezTo>
                  <a:pt x="478155" y="20788"/>
                  <a:pt x="495300" y="25868"/>
                  <a:pt x="523875" y="39838"/>
                </a:cubicBezTo>
                <a:cubicBezTo>
                  <a:pt x="552450" y="53808"/>
                  <a:pt x="570230" y="64603"/>
                  <a:pt x="590550" y="87463"/>
                </a:cubicBezTo>
                <a:cubicBezTo>
                  <a:pt x="610870" y="110323"/>
                  <a:pt x="618490" y="141438"/>
                  <a:pt x="624205" y="15413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537835" y="2120265"/>
            <a:ext cx="1094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electrical traces</a:t>
            </a:r>
            <a:endParaRPr lang="en-US" altLang="zh-CN" sz="1200"/>
          </a:p>
        </p:txBody>
      </p:sp>
      <p:sp>
        <p:nvSpPr>
          <p:cNvPr id="11" name="任意多边形 10"/>
          <p:cNvSpPr/>
          <p:nvPr/>
        </p:nvSpPr>
        <p:spPr>
          <a:xfrm>
            <a:off x="5383530" y="2403475"/>
            <a:ext cx="180975" cy="257175"/>
          </a:xfrm>
          <a:custGeom>
            <a:avLst/>
            <a:gdLst>
              <a:gd name="connisteX0" fmla="*/ 0 w 180975"/>
              <a:gd name="connsiteY0" fmla="*/ 257175 h 257175"/>
              <a:gd name="connisteX1" fmla="*/ 33655 w 180975"/>
              <a:gd name="connsiteY1" fmla="*/ 185420 h 257175"/>
              <a:gd name="connisteX2" fmla="*/ 62230 w 180975"/>
              <a:gd name="connsiteY2" fmla="*/ 109220 h 257175"/>
              <a:gd name="connisteX3" fmla="*/ 114300 w 180975"/>
              <a:gd name="connsiteY3" fmla="*/ 42545 h 257175"/>
              <a:gd name="connisteX4" fmla="*/ 180975 w 180975"/>
              <a:gd name="connsiteY4" fmla="*/ 0 h 257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80975" h="257175">
                <a:moveTo>
                  <a:pt x="0" y="257175"/>
                </a:moveTo>
                <a:cubicBezTo>
                  <a:pt x="6350" y="244475"/>
                  <a:pt x="20955" y="215265"/>
                  <a:pt x="33655" y="185420"/>
                </a:cubicBezTo>
                <a:cubicBezTo>
                  <a:pt x="46355" y="155575"/>
                  <a:pt x="46355" y="137795"/>
                  <a:pt x="62230" y="109220"/>
                </a:cubicBezTo>
                <a:cubicBezTo>
                  <a:pt x="78105" y="80645"/>
                  <a:pt x="90805" y="64135"/>
                  <a:pt x="114300" y="42545"/>
                </a:cubicBezTo>
                <a:cubicBezTo>
                  <a:pt x="137795" y="20955"/>
                  <a:pt x="168910" y="6985"/>
                  <a:pt x="180975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6107430" y="2388870"/>
            <a:ext cx="58420" cy="338455"/>
          </a:xfrm>
          <a:custGeom>
            <a:avLst/>
            <a:gdLst>
              <a:gd name="connisteX0" fmla="*/ 57150 w 58278"/>
              <a:gd name="connsiteY0" fmla="*/ 338455 h 338455"/>
              <a:gd name="connisteX1" fmla="*/ 57150 w 58278"/>
              <a:gd name="connsiteY1" fmla="*/ 266700 h 338455"/>
              <a:gd name="connisteX2" fmla="*/ 57150 w 58278"/>
              <a:gd name="connsiteY2" fmla="*/ 200025 h 338455"/>
              <a:gd name="connisteX3" fmla="*/ 57150 w 58278"/>
              <a:gd name="connsiteY3" fmla="*/ 133350 h 338455"/>
              <a:gd name="connisteX4" fmla="*/ 43180 w 58278"/>
              <a:gd name="connsiteY4" fmla="*/ 66675 h 338455"/>
              <a:gd name="connisteX5" fmla="*/ 0 w 58278"/>
              <a:gd name="connsiteY5" fmla="*/ 0 h 338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279" h="338455">
                <a:moveTo>
                  <a:pt x="57150" y="338455"/>
                </a:moveTo>
                <a:cubicBezTo>
                  <a:pt x="57150" y="325120"/>
                  <a:pt x="57150" y="294640"/>
                  <a:pt x="57150" y="266700"/>
                </a:cubicBezTo>
                <a:cubicBezTo>
                  <a:pt x="57150" y="238760"/>
                  <a:pt x="57150" y="226695"/>
                  <a:pt x="57150" y="200025"/>
                </a:cubicBezTo>
                <a:cubicBezTo>
                  <a:pt x="57150" y="173355"/>
                  <a:pt x="59690" y="160020"/>
                  <a:pt x="57150" y="133350"/>
                </a:cubicBezTo>
                <a:cubicBezTo>
                  <a:pt x="54610" y="106680"/>
                  <a:pt x="54610" y="93345"/>
                  <a:pt x="43180" y="66675"/>
                </a:cubicBezTo>
                <a:cubicBezTo>
                  <a:pt x="31750" y="40005"/>
                  <a:pt x="8255" y="12065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351520" y="2533015"/>
            <a:ext cx="1094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electrode contact</a:t>
            </a:r>
            <a:endParaRPr lang="en-US" altLang="zh-CN" sz="1200"/>
          </a:p>
        </p:txBody>
      </p:sp>
      <p:sp>
        <p:nvSpPr>
          <p:cNvPr id="16" name="文本框 15"/>
          <p:cNvSpPr txBox="1"/>
          <p:nvPr/>
        </p:nvSpPr>
        <p:spPr>
          <a:xfrm>
            <a:off x="5589905" y="4095115"/>
            <a:ext cx="1094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electrical traces</a:t>
            </a:r>
            <a:endParaRPr lang="en-US" altLang="zh-CN" sz="1200"/>
          </a:p>
        </p:txBody>
      </p:sp>
      <p:sp>
        <p:nvSpPr>
          <p:cNvPr id="17" name="任意多边形 16"/>
          <p:cNvSpPr/>
          <p:nvPr/>
        </p:nvSpPr>
        <p:spPr>
          <a:xfrm>
            <a:off x="5441950" y="4328795"/>
            <a:ext cx="180975" cy="257175"/>
          </a:xfrm>
          <a:custGeom>
            <a:avLst/>
            <a:gdLst>
              <a:gd name="connisteX0" fmla="*/ 0 w 180975"/>
              <a:gd name="connsiteY0" fmla="*/ 257175 h 257175"/>
              <a:gd name="connisteX1" fmla="*/ 33655 w 180975"/>
              <a:gd name="connsiteY1" fmla="*/ 185420 h 257175"/>
              <a:gd name="connisteX2" fmla="*/ 62230 w 180975"/>
              <a:gd name="connsiteY2" fmla="*/ 109220 h 257175"/>
              <a:gd name="connisteX3" fmla="*/ 114300 w 180975"/>
              <a:gd name="connsiteY3" fmla="*/ 42545 h 257175"/>
              <a:gd name="connisteX4" fmla="*/ 180975 w 180975"/>
              <a:gd name="connsiteY4" fmla="*/ 0 h 2571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180975" h="257175">
                <a:moveTo>
                  <a:pt x="0" y="257175"/>
                </a:moveTo>
                <a:cubicBezTo>
                  <a:pt x="6350" y="244475"/>
                  <a:pt x="20955" y="215265"/>
                  <a:pt x="33655" y="185420"/>
                </a:cubicBezTo>
                <a:cubicBezTo>
                  <a:pt x="46355" y="155575"/>
                  <a:pt x="46355" y="137795"/>
                  <a:pt x="62230" y="109220"/>
                </a:cubicBezTo>
                <a:cubicBezTo>
                  <a:pt x="78105" y="80645"/>
                  <a:pt x="90805" y="64135"/>
                  <a:pt x="114300" y="42545"/>
                </a:cubicBezTo>
                <a:cubicBezTo>
                  <a:pt x="137795" y="20955"/>
                  <a:pt x="168910" y="6985"/>
                  <a:pt x="180975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137910" y="4328795"/>
            <a:ext cx="58420" cy="338455"/>
          </a:xfrm>
          <a:custGeom>
            <a:avLst/>
            <a:gdLst>
              <a:gd name="connisteX0" fmla="*/ 57150 w 58278"/>
              <a:gd name="connsiteY0" fmla="*/ 338455 h 338455"/>
              <a:gd name="connisteX1" fmla="*/ 57150 w 58278"/>
              <a:gd name="connsiteY1" fmla="*/ 266700 h 338455"/>
              <a:gd name="connisteX2" fmla="*/ 57150 w 58278"/>
              <a:gd name="connsiteY2" fmla="*/ 200025 h 338455"/>
              <a:gd name="connisteX3" fmla="*/ 57150 w 58278"/>
              <a:gd name="connsiteY3" fmla="*/ 133350 h 338455"/>
              <a:gd name="connisteX4" fmla="*/ 43180 w 58278"/>
              <a:gd name="connsiteY4" fmla="*/ 66675 h 338455"/>
              <a:gd name="connisteX5" fmla="*/ 0 w 58278"/>
              <a:gd name="connsiteY5" fmla="*/ 0 h 3384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58279" h="338455">
                <a:moveTo>
                  <a:pt x="57150" y="338455"/>
                </a:moveTo>
                <a:cubicBezTo>
                  <a:pt x="57150" y="325120"/>
                  <a:pt x="57150" y="294640"/>
                  <a:pt x="57150" y="266700"/>
                </a:cubicBezTo>
                <a:cubicBezTo>
                  <a:pt x="57150" y="238760"/>
                  <a:pt x="57150" y="226695"/>
                  <a:pt x="57150" y="200025"/>
                </a:cubicBezTo>
                <a:cubicBezTo>
                  <a:pt x="57150" y="173355"/>
                  <a:pt x="59690" y="160020"/>
                  <a:pt x="57150" y="133350"/>
                </a:cubicBezTo>
                <a:cubicBezTo>
                  <a:pt x="54610" y="106680"/>
                  <a:pt x="54610" y="93345"/>
                  <a:pt x="43180" y="66675"/>
                </a:cubicBezTo>
                <a:cubicBezTo>
                  <a:pt x="31750" y="40005"/>
                  <a:pt x="8255" y="12065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560945" y="2274570"/>
            <a:ext cx="56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side</a:t>
            </a:r>
            <a:endParaRPr lang="en-US" altLang="zh-CN" sz="1200"/>
          </a:p>
        </p:txBody>
      </p:sp>
      <p:sp>
        <p:nvSpPr>
          <p:cNvPr id="20" name="文本框 19"/>
          <p:cNvSpPr txBox="1"/>
          <p:nvPr/>
        </p:nvSpPr>
        <p:spPr>
          <a:xfrm>
            <a:off x="7464425" y="1694180"/>
            <a:ext cx="56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edge</a:t>
            </a:r>
            <a:endParaRPr lang="en-US" altLang="zh-CN" sz="1200"/>
          </a:p>
        </p:txBody>
      </p:sp>
      <p:sp>
        <p:nvSpPr>
          <p:cNvPr id="21" name="文本框 20"/>
          <p:cNvSpPr txBox="1"/>
          <p:nvPr/>
        </p:nvSpPr>
        <p:spPr>
          <a:xfrm>
            <a:off x="7527925" y="3891280"/>
            <a:ext cx="56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edge</a:t>
            </a:r>
            <a:endParaRPr lang="en-US" altLang="zh-CN" sz="1200"/>
          </a:p>
        </p:txBody>
      </p:sp>
      <p:sp>
        <p:nvSpPr>
          <p:cNvPr id="22" name="文本框 21"/>
          <p:cNvSpPr txBox="1"/>
          <p:nvPr/>
        </p:nvSpPr>
        <p:spPr>
          <a:xfrm>
            <a:off x="7527925" y="4459605"/>
            <a:ext cx="5695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side</a:t>
            </a:r>
            <a:endParaRPr lang="en-US" altLang="zh-CN" sz="1200"/>
          </a:p>
        </p:txBody>
      </p:sp>
      <p:sp>
        <p:nvSpPr>
          <p:cNvPr id="23" name="文本框 22"/>
          <p:cNvSpPr txBox="1"/>
          <p:nvPr/>
        </p:nvSpPr>
        <p:spPr>
          <a:xfrm>
            <a:off x="3728720" y="4022090"/>
            <a:ext cx="826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partial dielectric cover (top)</a:t>
            </a:r>
            <a:endParaRPr lang="en-US" altLang="zh-CN" sz="1200"/>
          </a:p>
        </p:txBody>
      </p:sp>
      <p:sp>
        <p:nvSpPr>
          <p:cNvPr id="24" name="任意多边形 23"/>
          <p:cNvSpPr/>
          <p:nvPr/>
        </p:nvSpPr>
        <p:spPr>
          <a:xfrm>
            <a:off x="4354830" y="4095115"/>
            <a:ext cx="624205" cy="154305"/>
          </a:xfrm>
          <a:custGeom>
            <a:avLst/>
            <a:gdLst>
              <a:gd name="connisteX0" fmla="*/ 0 w 624205"/>
              <a:gd name="connsiteY0" fmla="*/ 87462 h 154137"/>
              <a:gd name="connisteX1" fmla="*/ 66675 w 624205"/>
              <a:gd name="connsiteY1" fmla="*/ 35392 h 154137"/>
              <a:gd name="connisteX2" fmla="*/ 133350 w 624205"/>
              <a:gd name="connsiteY2" fmla="*/ 6817 h 154137"/>
              <a:gd name="connisteX3" fmla="*/ 200025 w 624205"/>
              <a:gd name="connsiteY3" fmla="*/ 1737 h 154137"/>
              <a:gd name="connisteX4" fmla="*/ 276225 w 624205"/>
              <a:gd name="connsiteY4" fmla="*/ 1737 h 154137"/>
              <a:gd name="connisteX5" fmla="*/ 371475 w 624205"/>
              <a:gd name="connsiteY5" fmla="*/ 16342 h 154137"/>
              <a:gd name="connisteX6" fmla="*/ 447675 w 624205"/>
              <a:gd name="connsiteY6" fmla="*/ 16342 h 154137"/>
              <a:gd name="connisteX7" fmla="*/ 523875 w 624205"/>
              <a:gd name="connsiteY7" fmla="*/ 39837 h 154137"/>
              <a:gd name="connisteX8" fmla="*/ 590550 w 624205"/>
              <a:gd name="connsiteY8" fmla="*/ 87462 h 154137"/>
              <a:gd name="connisteX9" fmla="*/ 624205 w 624205"/>
              <a:gd name="connsiteY9" fmla="*/ 154137 h 15413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624205" h="154138">
                <a:moveTo>
                  <a:pt x="0" y="87463"/>
                </a:moveTo>
                <a:cubicBezTo>
                  <a:pt x="12065" y="77303"/>
                  <a:pt x="40005" y="51268"/>
                  <a:pt x="66675" y="35393"/>
                </a:cubicBezTo>
                <a:cubicBezTo>
                  <a:pt x="93345" y="19518"/>
                  <a:pt x="106680" y="13803"/>
                  <a:pt x="133350" y="6818"/>
                </a:cubicBezTo>
                <a:cubicBezTo>
                  <a:pt x="160020" y="-167"/>
                  <a:pt x="171450" y="3008"/>
                  <a:pt x="200025" y="1738"/>
                </a:cubicBezTo>
                <a:cubicBezTo>
                  <a:pt x="228600" y="468"/>
                  <a:pt x="241935" y="-1437"/>
                  <a:pt x="276225" y="1738"/>
                </a:cubicBezTo>
                <a:cubicBezTo>
                  <a:pt x="310515" y="4913"/>
                  <a:pt x="337185" y="13168"/>
                  <a:pt x="371475" y="16343"/>
                </a:cubicBezTo>
                <a:cubicBezTo>
                  <a:pt x="405765" y="19518"/>
                  <a:pt x="417195" y="11898"/>
                  <a:pt x="447675" y="16343"/>
                </a:cubicBezTo>
                <a:cubicBezTo>
                  <a:pt x="478155" y="20788"/>
                  <a:pt x="495300" y="25868"/>
                  <a:pt x="523875" y="39838"/>
                </a:cubicBezTo>
                <a:cubicBezTo>
                  <a:pt x="552450" y="53808"/>
                  <a:pt x="570230" y="64603"/>
                  <a:pt x="590550" y="87463"/>
                </a:cubicBezTo>
                <a:cubicBezTo>
                  <a:pt x="610870" y="110323"/>
                  <a:pt x="618490" y="141438"/>
                  <a:pt x="624205" y="154138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309100" y="2580640"/>
            <a:ext cx="97790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Electrode contact:</a:t>
            </a:r>
            <a:endParaRPr lang="en-US" altLang="zh-CN" sz="1000" b="1"/>
          </a:p>
          <a:p>
            <a:r>
              <a:rPr lang="en-US" altLang="zh-CN" sz="1000"/>
              <a:t>may be rectangular or oval</a:t>
            </a:r>
            <a:endParaRPr lang="en-US" altLang="zh-CN" sz="1000"/>
          </a:p>
        </p:txBody>
      </p:sp>
      <p:sp>
        <p:nvSpPr>
          <p:cNvPr id="26" name="任意多边形 25"/>
          <p:cNvSpPr/>
          <p:nvPr/>
        </p:nvSpPr>
        <p:spPr>
          <a:xfrm>
            <a:off x="9067800" y="2454910"/>
            <a:ext cx="381000" cy="123190"/>
          </a:xfrm>
          <a:custGeom>
            <a:avLst/>
            <a:gdLst>
              <a:gd name="connisteX0" fmla="*/ 0 w 381000"/>
              <a:gd name="connsiteY0" fmla="*/ 123217 h 123217"/>
              <a:gd name="connisteX1" fmla="*/ 44450 w 381000"/>
              <a:gd name="connsiteY1" fmla="*/ 47017 h 123217"/>
              <a:gd name="connisteX2" fmla="*/ 114300 w 381000"/>
              <a:gd name="connsiteY2" fmla="*/ 8917 h 123217"/>
              <a:gd name="connisteX3" fmla="*/ 184150 w 381000"/>
              <a:gd name="connsiteY3" fmla="*/ 2567 h 123217"/>
              <a:gd name="connisteX4" fmla="*/ 254000 w 381000"/>
              <a:gd name="connsiteY4" fmla="*/ 2567 h 123217"/>
              <a:gd name="connisteX5" fmla="*/ 330200 w 381000"/>
              <a:gd name="connsiteY5" fmla="*/ 27967 h 123217"/>
              <a:gd name="connisteX6" fmla="*/ 381000 w 381000"/>
              <a:gd name="connsiteY6" fmla="*/ 104167 h 12321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81000" h="123217">
                <a:moveTo>
                  <a:pt x="0" y="123217"/>
                </a:moveTo>
                <a:cubicBezTo>
                  <a:pt x="7620" y="108612"/>
                  <a:pt x="21590" y="69877"/>
                  <a:pt x="44450" y="47017"/>
                </a:cubicBezTo>
                <a:cubicBezTo>
                  <a:pt x="67310" y="24157"/>
                  <a:pt x="86360" y="17807"/>
                  <a:pt x="114300" y="8917"/>
                </a:cubicBezTo>
                <a:cubicBezTo>
                  <a:pt x="142240" y="27"/>
                  <a:pt x="156210" y="3837"/>
                  <a:pt x="184150" y="2567"/>
                </a:cubicBezTo>
                <a:cubicBezTo>
                  <a:pt x="212090" y="1297"/>
                  <a:pt x="224790" y="-2513"/>
                  <a:pt x="254000" y="2567"/>
                </a:cubicBezTo>
                <a:cubicBezTo>
                  <a:pt x="283210" y="7647"/>
                  <a:pt x="304800" y="7647"/>
                  <a:pt x="330200" y="27967"/>
                </a:cubicBezTo>
                <a:cubicBezTo>
                  <a:pt x="355600" y="48287"/>
                  <a:pt x="372110" y="89562"/>
                  <a:pt x="381000" y="10416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193290" y="2075180"/>
            <a:ext cx="16249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Partial dielectric cover (top): </a:t>
            </a:r>
            <a:endParaRPr lang="en-US" altLang="zh-CN" sz="1000" b="1"/>
          </a:p>
          <a:p>
            <a:r>
              <a:rPr lang="en-US" altLang="zh-CN" sz="1000"/>
              <a:t>Used as insulation between electrical traces</a:t>
            </a:r>
            <a:endParaRPr lang="en-US" altLang="zh-CN" sz="1000"/>
          </a:p>
        </p:txBody>
      </p:sp>
      <p:sp>
        <p:nvSpPr>
          <p:cNvPr id="28" name="任意多边形 27"/>
          <p:cNvSpPr/>
          <p:nvPr/>
        </p:nvSpPr>
        <p:spPr>
          <a:xfrm>
            <a:off x="3511550" y="1969770"/>
            <a:ext cx="381000" cy="123190"/>
          </a:xfrm>
          <a:custGeom>
            <a:avLst/>
            <a:gdLst>
              <a:gd name="connisteX0" fmla="*/ 0 w 381000"/>
              <a:gd name="connsiteY0" fmla="*/ 123217 h 123217"/>
              <a:gd name="connisteX1" fmla="*/ 44450 w 381000"/>
              <a:gd name="connsiteY1" fmla="*/ 47017 h 123217"/>
              <a:gd name="connisteX2" fmla="*/ 114300 w 381000"/>
              <a:gd name="connsiteY2" fmla="*/ 8917 h 123217"/>
              <a:gd name="connisteX3" fmla="*/ 184150 w 381000"/>
              <a:gd name="connsiteY3" fmla="*/ 2567 h 123217"/>
              <a:gd name="connisteX4" fmla="*/ 254000 w 381000"/>
              <a:gd name="connsiteY4" fmla="*/ 2567 h 123217"/>
              <a:gd name="connisteX5" fmla="*/ 330200 w 381000"/>
              <a:gd name="connsiteY5" fmla="*/ 27967 h 123217"/>
              <a:gd name="connisteX6" fmla="*/ 381000 w 381000"/>
              <a:gd name="connsiteY6" fmla="*/ 104167 h 12321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81000" h="123217">
                <a:moveTo>
                  <a:pt x="0" y="123217"/>
                </a:moveTo>
                <a:cubicBezTo>
                  <a:pt x="7620" y="108612"/>
                  <a:pt x="21590" y="69877"/>
                  <a:pt x="44450" y="47017"/>
                </a:cubicBezTo>
                <a:cubicBezTo>
                  <a:pt x="67310" y="24157"/>
                  <a:pt x="86360" y="17807"/>
                  <a:pt x="114300" y="8917"/>
                </a:cubicBezTo>
                <a:cubicBezTo>
                  <a:pt x="142240" y="27"/>
                  <a:pt x="156210" y="3837"/>
                  <a:pt x="184150" y="2567"/>
                </a:cubicBezTo>
                <a:cubicBezTo>
                  <a:pt x="212090" y="1297"/>
                  <a:pt x="224790" y="-2513"/>
                  <a:pt x="254000" y="2567"/>
                </a:cubicBezTo>
                <a:cubicBezTo>
                  <a:pt x="283210" y="7647"/>
                  <a:pt x="304800" y="7647"/>
                  <a:pt x="330200" y="27967"/>
                </a:cubicBezTo>
                <a:cubicBezTo>
                  <a:pt x="355600" y="48287"/>
                  <a:pt x="372110" y="89562"/>
                  <a:pt x="381000" y="104167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08330" y="3160395"/>
            <a:ext cx="211455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Biocompatible, compliant dielectric of electrode thread referred as </a:t>
            </a:r>
            <a:r>
              <a:rPr lang="en-US" altLang="zh-CN" sz="1400" b="1">
                <a:sym typeface="+mn-ea"/>
              </a:rPr>
              <a:t>“single dielectric”</a:t>
            </a:r>
            <a:endParaRPr lang="en-US" altLang="zh-CN" sz="1400" b="1"/>
          </a:p>
        </p:txBody>
      </p:sp>
      <p:sp>
        <p:nvSpPr>
          <p:cNvPr id="31" name="圆角矩形 30"/>
          <p:cNvSpPr/>
          <p:nvPr/>
        </p:nvSpPr>
        <p:spPr>
          <a:xfrm>
            <a:off x="7048500" y="2514600"/>
            <a:ext cx="1365250" cy="1169035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>
            <a:off x="8229600" y="3683000"/>
            <a:ext cx="381000" cy="2730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8490585" y="3956050"/>
            <a:ext cx="1534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A-A section</a:t>
            </a:r>
            <a:r>
              <a:rPr lang="en-US" altLang="zh-CN" sz="1200" b="1"/>
              <a:t>:</a:t>
            </a:r>
            <a:r>
              <a:rPr lang="en-US" altLang="zh-CN" sz="1200"/>
              <a:t> </a:t>
            </a:r>
            <a:endParaRPr lang="en-US" altLang="zh-CN" sz="1200"/>
          </a:p>
          <a:p>
            <a:r>
              <a:rPr lang="en-US" altLang="zh-CN" sz="1200"/>
              <a:t>Inside and </a:t>
            </a:r>
            <a:r>
              <a:rPr lang="en-US" altLang="zh-CN" sz="1200"/>
              <a:t>bottom </a:t>
            </a:r>
            <a:r>
              <a:rPr lang="en-US" altLang="zh-CN" sz="1200" b="1"/>
              <a:t>protrudes beyond</a:t>
            </a:r>
            <a:r>
              <a:rPr lang="en-US" altLang="zh-CN" sz="1200"/>
              <a:t> </a:t>
            </a:r>
            <a:r>
              <a:rPr lang="en-US" altLang="zh-CN" sz="1200"/>
              <a:t>top</a:t>
            </a:r>
            <a:endParaRPr lang="en-US" altLang="zh-CN" sz="1200"/>
          </a:p>
        </p:txBody>
      </p:sp>
      <p:sp>
        <p:nvSpPr>
          <p:cNvPr id="34" name="文本框 33"/>
          <p:cNvSpPr txBox="1"/>
          <p:nvPr/>
        </p:nvSpPr>
        <p:spPr>
          <a:xfrm>
            <a:off x="7560945" y="4957445"/>
            <a:ext cx="1534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B-B section</a:t>
            </a:r>
            <a:r>
              <a:rPr lang="en-US" altLang="zh-CN" sz="1200" b="1"/>
              <a:t>:</a:t>
            </a:r>
            <a:r>
              <a:rPr lang="en-US" altLang="zh-CN" sz="1200"/>
              <a:t> Traces</a:t>
            </a:r>
            <a:r>
              <a:rPr lang="en-US" altLang="zh-CN" sz="1200" b="1"/>
              <a:t> fully covered </a:t>
            </a:r>
            <a:r>
              <a:rPr lang="en-US" altLang="zh-CN" sz="1200"/>
              <a:t>by </a:t>
            </a:r>
            <a:r>
              <a:rPr lang="en-US" altLang="zh-CN" sz="1200"/>
              <a:t>top</a:t>
            </a:r>
            <a:endParaRPr lang="en-US" altLang="zh-CN" sz="1200"/>
          </a:p>
        </p:txBody>
      </p:sp>
      <p:sp>
        <p:nvSpPr>
          <p:cNvPr id="35" name="圆角矩形 34"/>
          <p:cNvSpPr/>
          <p:nvPr/>
        </p:nvSpPr>
        <p:spPr>
          <a:xfrm>
            <a:off x="5124450" y="4514215"/>
            <a:ext cx="1365250" cy="535305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6489700" y="4776470"/>
            <a:ext cx="1054100" cy="29718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5.3: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647" t="29375" r="-647" b="62493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53196" t="53697" r="23475" b="11314"/>
          <a:stretch>
            <a:fillRect/>
          </a:stretch>
        </p:blipFill>
        <p:spPr>
          <a:xfrm rot="5400000">
            <a:off x="3806825" y="1259840"/>
            <a:ext cx="4872355" cy="5480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5.4: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1213" t="37872" r="-1213" b="53996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77702" t="65302" r="8407" b="10105"/>
          <a:stretch>
            <a:fillRect/>
          </a:stretch>
        </p:blipFill>
        <p:spPr>
          <a:xfrm rot="5400000">
            <a:off x="4421505" y="1477645"/>
            <a:ext cx="3395345" cy="4507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5.5: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1455" t="46608" r="-1455" b="45260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19743" t="15035" r="66366" b="60372"/>
          <a:stretch>
            <a:fillRect/>
          </a:stretch>
        </p:blipFill>
        <p:spPr>
          <a:xfrm rot="5400000">
            <a:off x="4421505" y="1477645"/>
            <a:ext cx="3395345" cy="4507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5.6: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1536" t="55464" r="-1536" b="36404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34499" t="15520" r="50337" b="59887"/>
          <a:stretch>
            <a:fillRect/>
          </a:stretch>
        </p:blipFill>
        <p:spPr>
          <a:xfrm rot="5400000">
            <a:off x="4239895" y="1557020"/>
            <a:ext cx="3706495" cy="450786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8731726" y="1365549"/>
            <a:ext cx="3041409" cy="1474518"/>
            <a:chOff x="6708" y="4915"/>
            <a:chExt cx="5978" cy="2936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655" t="41007" r="51635" b="45597"/>
            <a:stretch>
              <a:fillRect/>
            </a:stretch>
          </p:blipFill>
          <p:spPr>
            <a:xfrm>
              <a:off x="6708" y="4915"/>
              <a:ext cx="5978" cy="2481"/>
            </a:xfrm>
            <a:prstGeom prst="rect">
              <a:avLst/>
            </a:prstGeom>
          </p:spPr>
        </p:pic>
        <p:pic>
          <p:nvPicPr>
            <p:cNvPr id="12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56156" t="82735" r="19984" b="13990"/>
            <a:stretch>
              <a:fillRect/>
            </a:stretch>
          </p:blipFill>
          <p:spPr>
            <a:xfrm>
              <a:off x="8380" y="7396"/>
              <a:ext cx="2634" cy="455"/>
            </a:xfrm>
            <a:prstGeom prst="rect">
              <a:avLst/>
            </a:prstGeom>
          </p:spPr>
        </p:pic>
      </p:grpSp>
    </p:spTree>
    <p:custDataLst>
      <p:tags r:id="rId4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5.7: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2425" t="64260" r="-2425" b="27608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50034" t="16258" r="35753" b="59437"/>
          <a:stretch>
            <a:fillRect/>
          </a:stretch>
        </p:blipFill>
        <p:spPr>
          <a:xfrm rot="5400000">
            <a:off x="4355465" y="1543685"/>
            <a:ext cx="3474085" cy="4455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5.8: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3233" t="72637" r="-3233" b="19231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65076" t="11083" r="20711" b="59714"/>
          <a:stretch>
            <a:fillRect/>
          </a:stretch>
        </p:blipFill>
        <p:spPr>
          <a:xfrm rot="5400000">
            <a:off x="4355465" y="1037590"/>
            <a:ext cx="3474085" cy="53530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5.85: Strip Photoresist (not shown in patent)</a:t>
            </a:r>
            <a:endParaRPr lang="zh-CN" altLang="en-US"/>
          </a:p>
        </p:txBody>
      </p:sp>
      <p:pic>
        <p:nvPicPr>
          <p:cNvPr id="5" name="图片 4" descr="Step 5"/>
          <p:cNvPicPr>
            <a:picLocks noChangeAspect="1"/>
          </p:cNvPicPr>
          <p:nvPr/>
        </p:nvPicPr>
        <p:blipFill>
          <a:blip r:embed="rId1"/>
          <a:srcRect l="80352" t="14616" r="8448" b="59749"/>
          <a:stretch>
            <a:fillRect/>
          </a:stretch>
        </p:blipFill>
        <p:spPr>
          <a:xfrm rot="5400000">
            <a:off x="4584700" y="1425575"/>
            <a:ext cx="2737485" cy="46990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58292" y="1936111"/>
            <a:ext cx="3017291" cy="1035296"/>
            <a:chOff x="4862" y="6022"/>
            <a:chExt cx="5931" cy="2061"/>
          </a:xfrm>
        </p:grpSpPr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2"/>
            <a:srcRect l="14314" t="54997" r="53577" b="36086"/>
            <a:stretch>
              <a:fillRect/>
            </a:stretch>
          </p:blipFill>
          <p:spPr>
            <a:xfrm>
              <a:off x="4862" y="6022"/>
              <a:ext cx="5530" cy="1651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4862" y="7673"/>
              <a:ext cx="5930" cy="410"/>
              <a:chOff x="2820" y="8236"/>
              <a:chExt cx="6868" cy="466"/>
            </a:xfrm>
          </p:grpSpPr>
          <p:pic>
            <p:nvPicPr>
              <p:cNvPr id="12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80039" t="82572" r="624" b="14481"/>
              <a:stretch>
                <a:fillRect/>
              </a:stretch>
            </p:blipFill>
            <p:spPr>
              <a:xfrm>
                <a:off x="2820" y="8236"/>
                <a:ext cx="2472" cy="466"/>
              </a:xfrm>
              <a:prstGeom prst="rect">
                <a:avLst/>
              </a:prstGeom>
            </p:spPr>
          </p:pic>
          <p:pic>
            <p:nvPicPr>
              <p:cNvPr id="13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2"/>
              <a:srcRect l="439" t="86082" r="65680" b="11759"/>
              <a:stretch>
                <a:fillRect/>
              </a:stretch>
            </p:blipFill>
            <p:spPr>
              <a:xfrm>
                <a:off x="5357" y="8361"/>
                <a:ext cx="4331" cy="341"/>
              </a:xfrm>
              <a:prstGeom prst="rect">
                <a:avLst/>
              </a:prstGeom>
            </p:spPr>
          </p:pic>
        </p:grpSp>
      </p:grpSp>
    </p:spTree>
    <p:custDataLst>
      <p:tags r:id="rId3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5.9:</a:t>
            </a:r>
            <a:endParaRPr lang="en-US" altLang="zh-CN"/>
          </a:p>
        </p:txBody>
      </p:sp>
      <p:pic>
        <p:nvPicPr>
          <p:cNvPr id="4" name="图片 3" descr="截图20240506211416"/>
          <p:cNvPicPr>
            <a:picLocks noChangeAspect="1"/>
          </p:cNvPicPr>
          <p:nvPr/>
        </p:nvPicPr>
        <p:blipFill>
          <a:blip r:embed="rId1"/>
          <a:srcRect l="2506" t="81314" r="-2506" b="10554"/>
          <a:stretch>
            <a:fillRect/>
          </a:stretch>
        </p:blipFill>
        <p:spPr>
          <a:xfrm>
            <a:off x="2164715" y="407035"/>
            <a:ext cx="7856220" cy="862965"/>
          </a:xfrm>
          <a:prstGeom prst="rect">
            <a:avLst/>
          </a:prstGeom>
        </p:spPr>
      </p:pic>
      <p:pic>
        <p:nvPicPr>
          <p:cNvPr id="5" name="图片 4" descr="Step 5"/>
          <p:cNvPicPr>
            <a:picLocks noChangeAspect="1"/>
          </p:cNvPicPr>
          <p:nvPr/>
        </p:nvPicPr>
        <p:blipFill>
          <a:blip r:embed="rId2"/>
          <a:srcRect l="80378" t="39939" r="8188" b="37579"/>
          <a:stretch>
            <a:fillRect/>
          </a:stretch>
        </p:blipFill>
        <p:spPr>
          <a:xfrm rot="5400000">
            <a:off x="4267200" y="1743075"/>
            <a:ext cx="2794635" cy="4121150"/>
          </a:xfrm>
          <a:prstGeom prst="rect">
            <a:avLst/>
          </a:prstGeom>
        </p:spPr>
      </p:pic>
      <p:sp>
        <p:nvSpPr>
          <p:cNvPr id="6" name="任意多边形 5"/>
          <p:cNvSpPr/>
          <p:nvPr/>
        </p:nvSpPr>
        <p:spPr>
          <a:xfrm>
            <a:off x="4048760" y="264287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909695" y="215900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219575" y="3126740"/>
            <a:ext cx="170815" cy="379730"/>
          </a:xfrm>
          <a:custGeom>
            <a:avLst/>
            <a:gdLst>
              <a:gd name="connisteX0" fmla="*/ 19050 w 170815"/>
              <a:gd name="connsiteY0" fmla="*/ 0 h 379749"/>
              <a:gd name="connisteX1" fmla="*/ 12700 w 170815"/>
              <a:gd name="connsiteY1" fmla="*/ 76200 h 379749"/>
              <a:gd name="connisteX2" fmla="*/ 12700 w 170815"/>
              <a:gd name="connsiteY2" fmla="*/ 152400 h 379749"/>
              <a:gd name="connisteX3" fmla="*/ 0 w 170815"/>
              <a:gd name="connsiteY3" fmla="*/ 222250 h 379749"/>
              <a:gd name="connisteX4" fmla="*/ 12700 w 170815"/>
              <a:gd name="connsiteY4" fmla="*/ 298450 h 379749"/>
              <a:gd name="connisteX5" fmla="*/ 57150 w 170815"/>
              <a:gd name="connsiteY5" fmla="*/ 368300 h 379749"/>
              <a:gd name="connisteX6" fmla="*/ 127000 w 170815"/>
              <a:gd name="connsiteY6" fmla="*/ 368300 h 379749"/>
              <a:gd name="connisteX7" fmla="*/ 165100 w 170815"/>
              <a:gd name="connsiteY7" fmla="*/ 285750 h 379749"/>
              <a:gd name="connisteX8" fmla="*/ 165100 w 170815"/>
              <a:gd name="connsiteY8" fmla="*/ 203200 h 379749"/>
              <a:gd name="connisteX9" fmla="*/ 127000 w 170815"/>
              <a:gd name="connsiteY9" fmla="*/ 127000 h 379749"/>
              <a:gd name="connisteX10" fmla="*/ 44450 w 170815"/>
              <a:gd name="connsiteY10" fmla="*/ 63500 h 37974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170815" h="379750">
                <a:moveTo>
                  <a:pt x="19050" y="0"/>
                </a:moveTo>
                <a:cubicBezTo>
                  <a:pt x="17780" y="13970"/>
                  <a:pt x="13970" y="45720"/>
                  <a:pt x="12700" y="76200"/>
                </a:cubicBezTo>
                <a:cubicBezTo>
                  <a:pt x="11430" y="106680"/>
                  <a:pt x="15240" y="123190"/>
                  <a:pt x="12700" y="152400"/>
                </a:cubicBezTo>
                <a:cubicBezTo>
                  <a:pt x="10160" y="181610"/>
                  <a:pt x="0" y="193040"/>
                  <a:pt x="0" y="222250"/>
                </a:cubicBezTo>
                <a:cubicBezTo>
                  <a:pt x="0" y="251460"/>
                  <a:pt x="1270" y="269240"/>
                  <a:pt x="12700" y="298450"/>
                </a:cubicBezTo>
                <a:cubicBezTo>
                  <a:pt x="24130" y="327660"/>
                  <a:pt x="34290" y="354330"/>
                  <a:pt x="57150" y="368300"/>
                </a:cubicBezTo>
                <a:cubicBezTo>
                  <a:pt x="80010" y="382270"/>
                  <a:pt x="105410" y="384810"/>
                  <a:pt x="127000" y="368300"/>
                </a:cubicBezTo>
                <a:cubicBezTo>
                  <a:pt x="148590" y="351790"/>
                  <a:pt x="157480" y="318770"/>
                  <a:pt x="165100" y="285750"/>
                </a:cubicBezTo>
                <a:cubicBezTo>
                  <a:pt x="172720" y="252730"/>
                  <a:pt x="172720" y="234950"/>
                  <a:pt x="165100" y="203200"/>
                </a:cubicBezTo>
                <a:cubicBezTo>
                  <a:pt x="157480" y="171450"/>
                  <a:pt x="151130" y="154940"/>
                  <a:pt x="127000" y="127000"/>
                </a:cubicBezTo>
                <a:cubicBezTo>
                  <a:pt x="102870" y="99060"/>
                  <a:pt x="60325" y="74930"/>
                  <a:pt x="44450" y="63500"/>
                </a:cubicBezTo>
              </a:path>
            </a:pathLst>
          </a:cu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146810" y="1402080"/>
            <a:ext cx="2752090" cy="4170045"/>
          </a:xfrm>
          <a:custGeom>
            <a:avLst/>
            <a:gdLst>
              <a:gd name="connisteX0" fmla="*/ 2717898 w 2751973"/>
              <a:gd name="connsiteY0" fmla="*/ 502778 h 4170115"/>
              <a:gd name="connisteX1" fmla="*/ 2698848 w 2751973"/>
              <a:gd name="connsiteY1" fmla="*/ 426578 h 4170115"/>
              <a:gd name="connisteX2" fmla="*/ 2667098 w 2751973"/>
              <a:gd name="connsiteY2" fmla="*/ 356728 h 4170115"/>
              <a:gd name="connisteX3" fmla="*/ 2597248 w 2751973"/>
              <a:gd name="connsiteY3" fmla="*/ 293228 h 4170115"/>
              <a:gd name="connisteX4" fmla="*/ 2527398 w 2751973"/>
              <a:gd name="connsiteY4" fmla="*/ 242428 h 4170115"/>
              <a:gd name="connisteX5" fmla="*/ 2457548 w 2751973"/>
              <a:gd name="connsiteY5" fmla="*/ 197978 h 4170115"/>
              <a:gd name="connisteX6" fmla="*/ 2387698 w 2751973"/>
              <a:gd name="connsiteY6" fmla="*/ 172578 h 4170115"/>
              <a:gd name="connisteX7" fmla="*/ 2311498 w 2751973"/>
              <a:gd name="connsiteY7" fmla="*/ 153528 h 4170115"/>
              <a:gd name="connisteX8" fmla="*/ 2241648 w 2751973"/>
              <a:gd name="connsiteY8" fmla="*/ 128128 h 4170115"/>
              <a:gd name="connisteX9" fmla="*/ 2165448 w 2751973"/>
              <a:gd name="connsiteY9" fmla="*/ 96378 h 4170115"/>
              <a:gd name="connisteX10" fmla="*/ 2095598 w 2751973"/>
              <a:gd name="connsiteY10" fmla="*/ 83678 h 4170115"/>
              <a:gd name="connisteX11" fmla="*/ 2025748 w 2751973"/>
              <a:gd name="connsiteY11" fmla="*/ 58278 h 4170115"/>
              <a:gd name="connisteX12" fmla="*/ 1955898 w 2751973"/>
              <a:gd name="connsiteY12" fmla="*/ 58278 h 4170115"/>
              <a:gd name="connisteX13" fmla="*/ 1886048 w 2751973"/>
              <a:gd name="connsiteY13" fmla="*/ 51928 h 4170115"/>
              <a:gd name="connisteX14" fmla="*/ 1816198 w 2751973"/>
              <a:gd name="connsiteY14" fmla="*/ 51928 h 4170115"/>
              <a:gd name="connisteX15" fmla="*/ 1746348 w 2751973"/>
              <a:gd name="connsiteY15" fmla="*/ 45578 h 4170115"/>
              <a:gd name="connisteX16" fmla="*/ 1670148 w 2751973"/>
              <a:gd name="connsiteY16" fmla="*/ 32878 h 4170115"/>
              <a:gd name="connisteX17" fmla="*/ 1593948 w 2751973"/>
              <a:gd name="connsiteY17" fmla="*/ 32878 h 4170115"/>
              <a:gd name="connisteX18" fmla="*/ 1517748 w 2751973"/>
              <a:gd name="connsiteY18" fmla="*/ 51928 h 4170115"/>
              <a:gd name="connisteX19" fmla="*/ 1435198 w 2751973"/>
              <a:gd name="connsiteY19" fmla="*/ 51928 h 4170115"/>
              <a:gd name="connisteX20" fmla="*/ 1365348 w 2751973"/>
              <a:gd name="connsiteY20" fmla="*/ 20178 h 4170115"/>
              <a:gd name="connisteX21" fmla="*/ 1270098 w 2751973"/>
              <a:gd name="connsiteY21" fmla="*/ 13828 h 4170115"/>
              <a:gd name="connisteX22" fmla="*/ 1193898 w 2751973"/>
              <a:gd name="connsiteY22" fmla="*/ 1128 h 4170115"/>
              <a:gd name="connisteX23" fmla="*/ 1124048 w 2751973"/>
              <a:gd name="connsiteY23" fmla="*/ 1128 h 4170115"/>
              <a:gd name="connisteX24" fmla="*/ 1054198 w 2751973"/>
              <a:gd name="connsiteY24" fmla="*/ 1128 h 4170115"/>
              <a:gd name="connisteX25" fmla="*/ 984348 w 2751973"/>
              <a:gd name="connsiteY25" fmla="*/ 1128 h 4170115"/>
              <a:gd name="connisteX26" fmla="*/ 914498 w 2751973"/>
              <a:gd name="connsiteY26" fmla="*/ 13828 h 4170115"/>
              <a:gd name="connisteX27" fmla="*/ 844648 w 2751973"/>
              <a:gd name="connsiteY27" fmla="*/ 20178 h 4170115"/>
              <a:gd name="connisteX28" fmla="*/ 774798 w 2751973"/>
              <a:gd name="connsiteY28" fmla="*/ 26528 h 4170115"/>
              <a:gd name="connisteX29" fmla="*/ 704948 w 2751973"/>
              <a:gd name="connsiteY29" fmla="*/ 45578 h 4170115"/>
              <a:gd name="connisteX30" fmla="*/ 635098 w 2751973"/>
              <a:gd name="connsiteY30" fmla="*/ 70978 h 4170115"/>
              <a:gd name="connisteX31" fmla="*/ 565248 w 2751973"/>
              <a:gd name="connsiteY31" fmla="*/ 115428 h 4170115"/>
              <a:gd name="connisteX32" fmla="*/ 489048 w 2751973"/>
              <a:gd name="connsiteY32" fmla="*/ 178928 h 4170115"/>
              <a:gd name="connisteX33" fmla="*/ 444598 w 2751973"/>
              <a:gd name="connsiteY33" fmla="*/ 248778 h 4170115"/>
              <a:gd name="connisteX34" fmla="*/ 406498 w 2751973"/>
              <a:gd name="connsiteY34" fmla="*/ 324978 h 4170115"/>
              <a:gd name="connisteX35" fmla="*/ 368398 w 2751973"/>
              <a:gd name="connsiteY35" fmla="*/ 420228 h 4170115"/>
              <a:gd name="connisteX36" fmla="*/ 362048 w 2751973"/>
              <a:gd name="connsiteY36" fmla="*/ 502778 h 4170115"/>
              <a:gd name="connisteX37" fmla="*/ 342998 w 2751973"/>
              <a:gd name="connsiteY37" fmla="*/ 598028 h 4170115"/>
              <a:gd name="connisteX38" fmla="*/ 342998 w 2751973"/>
              <a:gd name="connsiteY38" fmla="*/ 674228 h 4170115"/>
              <a:gd name="connisteX39" fmla="*/ 349348 w 2751973"/>
              <a:gd name="connsiteY39" fmla="*/ 763128 h 4170115"/>
              <a:gd name="connisteX40" fmla="*/ 349348 w 2751973"/>
              <a:gd name="connsiteY40" fmla="*/ 832978 h 4170115"/>
              <a:gd name="connisteX41" fmla="*/ 349348 w 2751973"/>
              <a:gd name="connsiteY41" fmla="*/ 909178 h 4170115"/>
              <a:gd name="connisteX42" fmla="*/ 349348 w 2751973"/>
              <a:gd name="connsiteY42" fmla="*/ 979028 h 4170115"/>
              <a:gd name="connisteX43" fmla="*/ 349348 w 2751973"/>
              <a:gd name="connsiteY43" fmla="*/ 1048878 h 4170115"/>
              <a:gd name="connisteX44" fmla="*/ 349348 w 2751973"/>
              <a:gd name="connsiteY44" fmla="*/ 1118728 h 4170115"/>
              <a:gd name="connisteX45" fmla="*/ 349348 w 2751973"/>
              <a:gd name="connsiteY45" fmla="*/ 1194928 h 4170115"/>
              <a:gd name="connisteX46" fmla="*/ 342998 w 2751973"/>
              <a:gd name="connsiteY46" fmla="*/ 1283828 h 4170115"/>
              <a:gd name="connisteX47" fmla="*/ 336648 w 2751973"/>
              <a:gd name="connsiteY47" fmla="*/ 1417178 h 4170115"/>
              <a:gd name="connisteX48" fmla="*/ 304898 w 2751973"/>
              <a:gd name="connsiteY48" fmla="*/ 1550528 h 4170115"/>
              <a:gd name="connisteX49" fmla="*/ 279498 w 2751973"/>
              <a:gd name="connsiteY49" fmla="*/ 1658478 h 4170115"/>
              <a:gd name="connisteX50" fmla="*/ 260448 w 2751973"/>
              <a:gd name="connsiteY50" fmla="*/ 1728328 h 4170115"/>
              <a:gd name="connisteX51" fmla="*/ 235048 w 2751973"/>
              <a:gd name="connsiteY51" fmla="*/ 1842628 h 4170115"/>
              <a:gd name="connisteX52" fmla="*/ 222348 w 2751973"/>
              <a:gd name="connsiteY52" fmla="*/ 1912478 h 4170115"/>
              <a:gd name="connisteX53" fmla="*/ 215998 w 2751973"/>
              <a:gd name="connsiteY53" fmla="*/ 1995028 h 4170115"/>
              <a:gd name="connisteX54" fmla="*/ 196948 w 2751973"/>
              <a:gd name="connsiteY54" fmla="*/ 2083928 h 4170115"/>
              <a:gd name="connisteX55" fmla="*/ 196948 w 2751973"/>
              <a:gd name="connsiteY55" fmla="*/ 2153778 h 4170115"/>
              <a:gd name="connisteX56" fmla="*/ 209648 w 2751973"/>
              <a:gd name="connsiteY56" fmla="*/ 2249028 h 4170115"/>
              <a:gd name="connisteX57" fmla="*/ 209648 w 2751973"/>
              <a:gd name="connsiteY57" fmla="*/ 2331578 h 4170115"/>
              <a:gd name="connisteX58" fmla="*/ 209648 w 2751973"/>
              <a:gd name="connsiteY58" fmla="*/ 2407778 h 4170115"/>
              <a:gd name="connisteX59" fmla="*/ 209648 w 2751973"/>
              <a:gd name="connsiteY59" fmla="*/ 2477628 h 4170115"/>
              <a:gd name="connisteX60" fmla="*/ 209648 w 2751973"/>
              <a:gd name="connsiteY60" fmla="*/ 2547478 h 4170115"/>
              <a:gd name="connisteX61" fmla="*/ 203298 w 2751973"/>
              <a:gd name="connsiteY61" fmla="*/ 2636378 h 4170115"/>
              <a:gd name="connisteX62" fmla="*/ 196948 w 2751973"/>
              <a:gd name="connsiteY62" fmla="*/ 2725278 h 4170115"/>
              <a:gd name="connisteX63" fmla="*/ 177898 w 2751973"/>
              <a:gd name="connsiteY63" fmla="*/ 2801478 h 4170115"/>
              <a:gd name="connisteX64" fmla="*/ 158848 w 2751973"/>
              <a:gd name="connsiteY64" fmla="*/ 2915778 h 4170115"/>
              <a:gd name="connisteX65" fmla="*/ 127098 w 2751973"/>
              <a:gd name="connsiteY65" fmla="*/ 3036428 h 4170115"/>
              <a:gd name="connisteX66" fmla="*/ 95348 w 2751973"/>
              <a:gd name="connsiteY66" fmla="*/ 3118978 h 4170115"/>
              <a:gd name="connisteX67" fmla="*/ 76298 w 2751973"/>
              <a:gd name="connsiteY67" fmla="*/ 3201528 h 4170115"/>
              <a:gd name="connisteX68" fmla="*/ 44548 w 2751973"/>
              <a:gd name="connsiteY68" fmla="*/ 3284078 h 4170115"/>
              <a:gd name="connisteX69" fmla="*/ 31848 w 2751973"/>
              <a:gd name="connsiteY69" fmla="*/ 3366628 h 4170115"/>
              <a:gd name="connisteX70" fmla="*/ 19148 w 2751973"/>
              <a:gd name="connsiteY70" fmla="*/ 3455528 h 4170115"/>
              <a:gd name="connisteX71" fmla="*/ 98 w 2751973"/>
              <a:gd name="connsiteY71" fmla="*/ 3538078 h 4170115"/>
              <a:gd name="connisteX72" fmla="*/ 12798 w 2751973"/>
              <a:gd name="connsiteY72" fmla="*/ 3607928 h 4170115"/>
              <a:gd name="connisteX73" fmla="*/ 12798 w 2751973"/>
              <a:gd name="connsiteY73" fmla="*/ 3684128 h 4170115"/>
              <a:gd name="connisteX74" fmla="*/ 12798 w 2751973"/>
              <a:gd name="connsiteY74" fmla="*/ 3753978 h 4170115"/>
              <a:gd name="connisteX75" fmla="*/ 12798 w 2751973"/>
              <a:gd name="connsiteY75" fmla="*/ 3823828 h 4170115"/>
              <a:gd name="connisteX76" fmla="*/ 12798 w 2751973"/>
              <a:gd name="connsiteY76" fmla="*/ 3906378 h 4170115"/>
              <a:gd name="connisteX77" fmla="*/ 19148 w 2751973"/>
              <a:gd name="connsiteY77" fmla="*/ 3976228 h 4170115"/>
              <a:gd name="connisteX78" fmla="*/ 44548 w 2751973"/>
              <a:gd name="connsiteY78" fmla="*/ 4052428 h 4170115"/>
              <a:gd name="connisteX79" fmla="*/ 95348 w 2751973"/>
              <a:gd name="connsiteY79" fmla="*/ 4128628 h 4170115"/>
              <a:gd name="connisteX80" fmla="*/ 165198 w 2751973"/>
              <a:gd name="connsiteY80" fmla="*/ 4166728 h 4170115"/>
              <a:gd name="connisteX81" fmla="*/ 254098 w 2751973"/>
              <a:gd name="connsiteY81" fmla="*/ 4166728 h 4170115"/>
              <a:gd name="connisteX82" fmla="*/ 323948 w 2751973"/>
              <a:gd name="connsiteY82" fmla="*/ 4166728 h 4170115"/>
              <a:gd name="connisteX83" fmla="*/ 400148 w 2751973"/>
              <a:gd name="connsiteY83" fmla="*/ 4141328 h 4170115"/>
              <a:gd name="connisteX84" fmla="*/ 469998 w 2751973"/>
              <a:gd name="connsiteY84" fmla="*/ 4128628 h 4170115"/>
              <a:gd name="connisteX85" fmla="*/ 527148 w 2751973"/>
              <a:gd name="connsiteY85" fmla="*/ 4052428 h 4170115"/>
              <a:gd name="connisteX86" fmla="*/ 533498 w 2751973"/>
              <a:gd name="connsiteY86" fmla="*/ 3976228 h 4170115"/>
              <a:gd name="connisteX87" fmla="*/ 533498 w 2751973"/>
              <a:gd name="connsiteY87" fmla="*/ 3906378 h 4170115"/>
              <a:gd name="connisteX88" fmla="*/ 539848 w 2751973"/>
              <a:gd name="connsiteY88" fmla="*/ 3792078 h 4170115"/>
              <a:gd name="connisteX89" fmla="*/ 552548 w 2751973"/>
              <a:gd name="connsiteY89" fmla="*/ 3671428 h 4170115"/>
              <a:gd name="connisteX90" fmla="*/ 558898 w 2751973"/>
              <a:gd name="connsiteY90" fmla="*/ 3601578 h 4170115"/>
              <a:gd name="connisteX91" fmla="*/ 571598 w 2751973"/>
              <a:gd name="connsiteY91" fmla="*/ 3442828 h 4170115"/>
              <a:gd name="connisteX92" fmla="*/ 571598 w 2751973"/>
              <a:gd name="connsiteY92" fmla="*/ 3353928 h 4170115"/>
              <a:gd name="connisteX93" fmla="*/ 577948 w 2751973"/>
              <a:gd name="connsiteY93" fmla="*/ 3245978 h 4170115"/>
              <a:gd name="connisteX94" fmla="*/ 596998 w 2751973"/>
              <a:gd name="connsiteY94" fmla="*/ 3163428 h 4170115"/>
              <a:gd name="connisteX95" fmla="*/ 603348 w 2751973"/>
              <a:gd name="connsiteY95" fmla="*/ 3068178 h 4170115"/>
              <a:gd name="connisteX96" fmla="*/ 622398 w 2751973"/>
              <a:gd name="connsiteY96" fmla="*/ 2960228 h 4170115"/>
              <a:gd name="connisteX97" fmla="*/ 635098 w 2751973"/>
              <a:gd name="connsiteY97" fmla="*/ 2877678 h 4170115"/>
              <a:gd name="connisteX98" fmla="*/ 660498 w 2751973"/>
              <a:gd name="connsiteY98" fmla="*/ 2763378 h 4170115"/>
              <a:gd name="connisteX99" fmla="*/ 685898 w 2751973"/>
              <a:gd name="connsiteY99" fmla="*/ 2693528 h 4170115"/>
              <a:gd name="connisteX100" fmla="*/ 743048 w 2751973"/>
              <a:gd name="connsiteY100" fmla="*/ 2585578 h 4170115"/>
              <a:gd name="connisteX101" fmla="*/ 762098 w 2751973"/>
              <a:gd name="connsiteY101" fmla="*/ 2464928 h 4170115"/>
              <a:gd name="connisteX102" fmla="*/ 762098 w 2751973"/>
              <a:gd name="connsiteY102" fmla="*/ 2376028 h 4170115"/>
              <a:gd name="connisteX103" fmla="*/ 806548 w 2751973"/>
              <a:gd name="connsiteY103" fmla="*/ 2242678 h 4170115"/>
              <a:gd name="connisteX104" fmla="*/ 812898 w 2751973"/>
              <a:gd name="connsiteY104" fmla="*/ 2172828 h 4170115"/>
              <a:gd name="connisteX105" fmla="*/ 812898 w 2751973"/>
              <a:gd name="connsiteY105" fmla="*/ 2102978 h 4170115"/>
              <a:gd name="connisteX106" fmla="*/ 812898 w 2751973"/>
              <a:gd name="connsiteY106" fmla="*/ 2033128 h 4170115"/>
              <a:gd name="connisteX107" fmla="*/ 812898 w 2751973"/>
              <a:gd name="connsiteY107" fmla="*/ 1944228 h 4170115"/>
              <a:gd name="connisteX108" fmla="*/ 812898 w 2751973"/>
              <a:gd name="connsiteY108" fmla="*/ 1868028 h 4170115"/>
              <a:gd name="connisteX109" fmla="*/ 812898 w 2751973"/>
              <a:gd name="connsiteY109" fmla="*/ 1785478 h 4170115"/>
              <a:gd name="connisteX110" fmla="*/ 825598 w 2751973"/>
              <a:gd name="connsiteY110" fmla="*/ 1715628 h 4170115"/>
              <a:gd name="connisteX111" fmla="*/ 863698 w 2751973"/>
              <a:gd name="connsiteY111" fmla="*/ 1518778 h 4170115"/>
              <a:gd name="connisteX112" fmla="*/ 889098 w 2751973"/>
              <a:gd name="connsiteY112" fmla="*/ 1347328 h 4170115"/>
              <a:gd name="connisteX113" fmla="*/ 901798 w 2751973"/>
              <a:gd name="connsiteY113" fmla="*/ 1271128 h 4170115"/>
              <a:gd name="connisteX114" fmla="*/ 895448 w 2751973"/>
              <a:gd name="connsiteY114" fmla="*/ 1188578 h 4170115"/>
              <a:gd name="connisteX115" fmla="*/ 882748 w 2751973"/>
              <a:gd name="connsiteY115" fmla="*/ 1106028 h 4170115"/>
              <a:gd name="connisteX116" fmla="*/ 882748 w 2751973"/>
              <a:gd name="connsiteY116" fmla="*/ 1023478 h 4170115"/>
              <a:gd name="connisteX117" fmla="*/ 901798 w 2751973"/>
              <a:gd name="connsiteY117" fmla="*/ 947278 h 4170115"/>
              <a:gd name="connisteX118" fmla="*/ 914498 w 2751973"/>
              <a:gd name="connsiteY118" fmla="*/ 864728 h 4170115"/>
              <a:gd name="connisteX119" fmla="*/ 927198 w 2751973"/>
              <a:gd name="connsiteY119" fmla="*/ 763128 h 4170115"/>
              <a:gd name="connisteX120" fmla="*/ 958948 w 2751973"/>
              <a:gd name="connsiteY120" fmla="*/ 661528 h 4170115"/>
              <a:gd name="connisteX121" fmla="*/ 971648 w 2751973"/>
              <a:gd name="connsiteY121" fmla="*/ 585328 h 4170115"/>
              <a:gd name="connisteX122" fmla="*/ 1022448 w 2751973"/>
              <a:gd name="connsiteY122" fmla="*/ 477378 h 4170115"/>
              <a:gd name="connisteX123" fmla="*/ 1079598 w 2751973"/>
              <a:gd name="connsiteY123" fmla="*/ 407528 h 4170115"/>
              <a:gd name="connisteX124" fmla="*/ 1155798 w 2751973"/>
              <a:gd name="connsiteY124" fmla="*/ 382128 h 4170115"/>
              <a:gd name="connisteX125" fmla="*/ 1231998 w 2751973"/>
              <a:gd name="connsiteY125" fmla="*/ 382128 h 4170115"/>
              <a:gd name="connisteX126" fmla="*/ 1301848 w 2751973"/>
              <a:gd name="connsiteY126" fmla="*/ 401178 h 4170115"/>
              <a:gd name="connisteX127" fmla="*/ 1390748 w 2751973"/>
              <a:gd name="connsiteY127" fmla="*/ 401178 h 4170115"/>
              <a:gd name="connisteX128" fmla="*/ 1460598 w 2751973"/>
              <a:gd name="connsiteY128" fmla="*/ 382128 h 4170115"/>
              <a:gd name="connisteX129" fmla="*/ 1536798 w 2751973"/>
              <a:gd name="connsiteY129" fmla="*/ 350378 h 4170115"/>
              <a:gd name="connisteX130" fmla="*/ 1606648 w 2751973"/>
              <a:gd name="connsiteY130" fmla="*/ 350378 h 4170115"/>
              <a:gd name="connisteX131" fmla="*/ 1682848 w 2751973"/>
              <a:gd name="connsiteY131" fmla="*/ 375778 h 4170115"/>
              <a:gd name="connisteX132" fmla="*/ 1752698 w 2751973"/>
              <a:gd name="connsiteY132" fmla="*/ 382128 h 4170115"/>
              <a:gd name="connisteX133" fmla="*/ 1841598 w 2751973"/>
              <a:gd name="connsiteY133" fmla="*/ 401178 h 4170115"/>
              <a:gd name="connisteX134" fmla="*/ 1911448 w 2751973"/>
              <a:gd name="connsiteY134" fmla="*/ 401178 h 4170115"/>
              <a:gd name="connisteX135" fmla="*/ 1987648 w 2751973"/>
              <a:gd name="connsiteY135" fmla="*/ 432928 h 4170115"/>
              <a:gd name="connisteX136" fmla="*/ 2057498 w 2751973"/>
              <a:gd name="connsiteY136" fmla="*/ 451978 h 4170115"/>
              <a:gd name="connisteX137" fmla="*/ 2133698 w 2751973"/>
              <a:gd name="connsiteY137" fmla="*/ 458328 h 4170115"/>
              <a:gd name="connisteX138" fmla="*/ 2203548 w 2751973"/>
              <a:gd name="connsiteY138" fmla="*/ 477378 h 4170115"/>
              <a:gd name="connisteX139" fmla="*/ 2273398 w 2751973"/>
              <a:gd name="connsiteY139" fmla="*/ 547228 h 4170115"/>
              <a:gd name="connisteX140" fmla="*/ 2317848 w 2751973"/>
              <a:gd name="connsiteY140" fmla="*/ 617078 h 4170115"/>
              <a:gd name="connisteX141" fmla="*/ 2336898 w 2751973"/>
              <a:gd name="connsiteY141" fmla="*/ 686928 h 4170115"/>
              <a:gd name="connisteX142" fmla="*/ 2387698 w 2751973"/>
              <a:gd name="connsiteY142" fmla="*/ 756778 h 4170115"/>
              <a:gd name="connisteX143" fmla="*/ 2463898 w 2751973"/>
              <a:gd name="connsiteY143" fmla="*/ 756778 h 4170115"/>
              <a:gd name="connisteX144" fmla="*/ 2533748 w 2751973"/>
              <a:gd name="connsiteY144" fmla="*/ 725028 h 4170115"/>
              <a:gd name="connisteX145" fmla="*/ 2603598 w 2751973"/>
              <a:gd name="connsiteY145" fmla="*/ 699628 h 4170115"/>
              <a:gd name="connisteX146" fmla="*/ 2673448 w 2751973"/>
              <a:gd name="connsiteY146" fmla="*/ 667878 h 4170115"/>
              <a:gd name="connisteX147" fmla="*/ 2743298 w 2751973"/>
              <a:gd name="connsiteY147" fmla="*/ 610728 h 4170115"/>
              <a:gd name="connisteX148" fmla="*/ 2743298 w 2751973"/>
              <a:gd name="connsiteY148" fmla="*/ 534528 h 4170115"/>
              <a:gd name="connisteX149" fmla="*/ 2698848 w 2751973"/>
              <a:gd name="connsiteY149" fmla="*/ 464678 h 4170115"/>
              <a:gd name="connisteX150" fmla="*/ 2654398 w 2751973"/>
              <a:gd name="connsiteY150" fmla="*/ 394828 h 4170115"/>
              <a:gd name="connisteX151" fmla="*/ 2584548 w 2751973"/>
              <a:gd name="connsiteY151" fmla="*/ 401178 h 4170115"/>
              <a:gd name="connisteX152" fmla="*/ 2514698 w 2751973"/>
              <a:gd name="connsiteY152" fmla="*/ 426578 h 4170115"/>
              <a:gd name="connisteX153" fmla="*/ 2444848 w 2751973"/>
              <a:gd name="connsiteY153" fmla="*/ 496428 h 4170115"/>
              <a:gd name="connisteX154" fmla="*/ 2387698 w 2751973"/>
              <a:gd name="connsiteY154" fmla="*/ 572628 h 4170115"/>
              <a:gd name="connisteX155" fmla="*/ 2336898 w 2751973"/>
              <a:gd name="connsiteY155" fmla="*/ 655178 h 4170115"/>
              <a:gd name="connisteX156" fmla="*/ 2336898 w 2751973"/>
              <a:gd name="connsiteY156" fmla="*/ 725028 h 41701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</a:cxnLst>
            <a:rect l="l" t="t" r="r" b="b"/>
            <a:pathLst>
              <a:path w="2751974" h="4170116">
                <a:moveTo>
                  <a:pt x="2717898" y="502779"/>
                </a:moveTo>
                <a:cubicBezTo>
                  <a:pt x="2714723" y="488809"/>
                  <a:pt x="2709008" y="455789"/>
                  <a:pt x="2698848" y="426579"/>
                </a:cubicBezTo>
                <a:cubicBezTo>
                  <a:pt x="2688688" y="397369"/>
                  <a:pt x="2687418" y="383399"/>
                  <a:pt x="2667098" y="356729"/>
                </a:cubicBezTo>
                <a:cubicBezTo>
                  <a:pt x="2646778" y="330059"/>
                  <a:pt x="2625188" y="316089"/>
                  <a:pt x="2597248" y="293229"/>
                </a:cubicBezTo>
                <a:cubicBezTo>
                  <a:pt x="2569308" y="270369"/>
                  <a:pt x="2555338" y="261479"/>
                  <a:pt x="2527398" y="242429"/>
                </a:cubicBezTo>
                <a:cubicBezTo>
                  <a:pt x="2499458" y="223379"/>
                  <a:pt x="2485488" y="211949"/>
                  <a:pt x="2457548" y="197979"/>
                </a:cubicBezTo>
                <a:cubicBezTo>
                  <a:pt x="2429608" y="184009"/>
                  <a:pt x="2416908" y="181469"/>
                  <a:pt x="2387698" y="172579"/>
                </a:cubicBezTo>
                <a:cubicBezTo>
                  <a:pt x="2358488" y="163689"/>
                  <a:pt x="2340708" y="162419"/>
                  <a:pt x="2311498" y="153529"/>
                </a:cubicBezTo>
                <a:cubicBezTo>
                  <a:pt x="2282288" y="144639"/>
                  <a:pt x="2270858" y="139559"/>
                  <a:pt x="2241648" y="128129"/>
                </a:cubicBezTo>
                <a:cubicBezTo>
                  <a:pt x="2212438" y="116699"/>
                  <a:pt x="2194658" y="105269"/>
                  <a:pt x="2165448" y="96379"/>
                </a:cubicBezTo>
                <a:cubicBezTo>
                  <a:pt x="2136238" y="87489"/>
                  <a:pt x="2123538" y="91299"/>
                  <a:pt x="2095598" y="83679"/>
                </a:cubicBezTo>
                <a:cubicBezTo>
                  <a:pt x="2067658" y="76059"/>
                  <a:pt x="2053688" y="63359"/>
                  <a:pt x="2025748" y="58279"/>
                </a:cubicBezTo>
                <a:cubicBezTo>
                  <a:pt x="1997808" y="53199"/>
                  <a:pt x="1983838" y="59549"/>
                  <a:pt x="1955898" y="58279"/>
                </a:cubicBezTo>
                <a:cubicBezTo>
                  <a:pt x="1927958" y="57009"/>
                  <a:pt x="1913988" y="53199"/>
                  <a:pt x="1886048" y="51929"/>
                </a:cubicBezTo>
                <a:cubicBezTo>
                  <a:pt x="1858108" y="50659"/>
                  <a:pt x="1844138" y="53199"/>
                  <a:pt x="1816198" y="51929"/>
                </a:cubicBezTo>
                <a:cubicBezTo>
                  <a:pt x="1788258" y="50659"/>
                  <a:pt x="1775558" y="49389"/>
                  <a:pt x="1746348" y="45579"/>
                </a:cubicBezTo>
                <a:cubicBezTo>
                  <a:pt x="1717138" y="41769"/>
                  <a:pt x="1700628" y="35419"/>
                  <a:pt x="1670148" y="32879"/>
                </a:cubicBezTo>
                <a:cubicBezTo>
                  <a:pt x="1639668" y="30339"/>
                  <a:pt x="1624428" y="29069"/>
                  <a:pt x="1593948" y="32879"/>
                </a:cubicBezTo>
                <a:cubicBezTo>
                  <a:pt x="1563468" y="36689"/>
                  <a:pt x="1549498" y="48119"/>
                  <a:pt x="1517748" y="51929"/>
                </a:cubicBezTo>
                <a:cubicBezTo>
                  <a:pt x="1485998" y="55739"/>
                  <a:pt x="1465678" y="58279"/>
                  <a:pt x="1435198" y="51929"/>
                </a:cubicBezTo>
                <a:cubicBezTo>
                  <a:pt x="1404718" y="45579"/>
                  <a:pt x="1398368" y="27799"/>
                  <a:pt x="1365348" y="20179"/>
                </a:cubicBezTo>
                <a:cubicBezTo>
                  <a:pt x="1332328" y="12559"/>
                  <a:pt x="1304388" y="17639"/>
                  <a:pt x="1270098" y="13829"/>
                </a:cubicBezTo>
                <a:cubicBezTo>
                  <a:pt x="1235808" y="10019"/>
                  <a:pt x="1223108" y="3669"/>
                  <a:pt x="1193898" y="1129"/>
                </a:cubicBezTo>
                <a:cubicBezTo>
                  <a:pt x="1164688" y="-1411"/>
                  <a:pt x="1151988" y="1129"/>
                  <a:pt x="1124048" y="1129"/>
                </a:cubicBezTo>
                <a:cubicBezTo>
                  <a:pt x="1096108" y="1129"/>
                  <a:pt x="1082138" y="1129"/>
                  <a:pt x="1054198" y="1129"/>
                </a:cubicBezTo>
                <a:cubicBezTo>
                  <a:pt x="1026258" y="1129"/>
                  <a:pt x="1012288" y="-1411"/>
                  <a:pt x="984348" y="1129"/>
                </a:cubicBezTo>
                <a:cubicBezTo>
                  <a:pt x="956408" y="3669"/>
                  <a:pt x="942438" y="10019"/>
                  <a:pt x="914498" y="13829"/>
                </a:cubicBezTo>
                <a:cubicBezTo>
                  <a:pt x="886558" y="17639"/>
                  <a:pt x="872588" y="17639"/>
                  <a:pt x="844648" y="20179"/>
                </a:cubicBezTo>
                <a:cubicBezTo>
                  <a:pt x="816708" y="22719"/>
                  <a:pt x="802738" y="21449"/>
                  <a:pt x="774798" y="26529"/>
                </a:cubicBezTo>
                <a:cubicBezTo>
                  <a:pt x="746858" y="31609"/>
                  <a:pt x="732888" y="36689"/>
                  <a:pt x="704948" y="45579"/>
                </a:cubicBezTo>
                <a:cubicBezTo>
                  <a:pt x="677008" y="54469"/>
                  <a:pt x="663038" y="57009"/>
                  <a:pt x="635098" y="70979"/>
                </a:cubicBezTo>
                <a:cubicBezTo>
                  <a:pt x="607158" y="84949"/>
                  <a:pt x="594458" y="93839"/>
                  <a:pt x="565248" y="115429"/>
                </a:cubicBezTo>
                <a:cubicBezTo>
                  <a:pt x="536038" y="137019"/>
                  <a:pt x="513178" y="152259"/>
                  <a:pt x="489048" y="178929"/>
                </a:cubicBezTo>
                <a:cubicBezTo>
                  <a:pt x="464918" y="205599"/>
                  <a:pt x="461108" y="219569"/>
                  <a:pt x="444598" y="248779"/>
                </a:cubicBezTo>
                <a:cubicBezTo>
                  <a:pt x="428088" y="277989"/>
                  <a:pt x="421738" y="290689"/>
                  <a:pt x="406498" y="324979"/>
                </a:cubicBezTo>
                <a:cubicBezTo>
                  <a:pt x="391258" y="359269"/>
                  <a:pt x="377288" y="384669"/>
                  <a:pt x="368398" y="420229"/>
                </a:cubicBezTo>
                <a:cubicBezTo>
                  <a:pt x="359508" y="455789"/>
                  <a:pt x="367128" y="467219"/>
                  <a:pt x="362048" y="502779"/>
                </a:cubicBezTo>
                <a:cubicBezTo>
                  <a:pt x="356968" y="538339"/>
                  <a:pt x="346808" y="563739"/>
                  <a:pt x="342998" y="598029"/>
                </a:cubicBezTo>
                <a:cubicBezTo>
                  <a:pt x="339188" y="632319"/>
                  <a:pt x="341728" y="641209"/>
                  <a:pt x="342998" y="674229"/>
                </a:cubicBezTo>
                <a:cubicBezTo>
                  <a:pt x="344268" y="707249"/>
                  <a:pt x="348078" y="731379"/>
                  <a:pt x="349348" y="763129"/>
                </a:cubicBezTo>
                <a:cubicBezTo>
                  <a:pt x="350618" y="794879"/>
                  <a:pt x="349348" y="803769"/>
                  <a:pt x="349348" y="832979"/>
                </a:cubicBezTo>
                <a:cubicBezTo>
                  <a:pt x="349348" y="862189"/>
                  <a:pt x="349348" y="879969"/>
                  <a:pt x="349348" y="909179"/>
                </a:cubicBezTo>
                <a:cubicBezTo>
                  <a:pt x="349348" y="938389"/>
                  <a:pt x="349348" y="951089"/>
                  <a:pt x="349348" y="979029"/>
                </a:cubicBezTo>
                <a:cubicBezTo>
                  <a:pt x="349348" y="1006969"/>
                  <a:pt x="349348" y="1020939"/>
                  <a:pt x="349348" y="1048879"/>
                </a:cubicBezTo>
                <a:cubicBezTo>
                  <a:pt x="349348" y="1076819"/>
                  <a:pt x="349348" y="1089519"/>
                  <a:pt x="349348" y="1118729"/>
                </a:cubicBezTo>
                <a:cubicBezTo>
                  <a:pt x="349348" y="1147939"/>
                  <a:pt x="350618" y="1161909"/>
                  <a:pt x="349348" y="1194929"/>
                </a:cubicBezTo>
                <a:cubicBezTo>
                  <a:pt x="348078" y="1227949"/>
                  <a:pt x="345538" y="1239379"/>
                  <a:pt x="342998" y="1283829"/>
                </a:cubicBezTo>
                <a:cubicBezTo>
                  <a:pt x="340458" y="1328279"/>
                  <a:pt x="344268" y="1363839"/>
                  <a:pt x="336648" y="1417179"/>
                </a:cubicBezTo>
                <a:cubicBezTo>
                  <a:pt x="329028" y="1470519"/>
                  <a:pt x="316328" y="1502269"/>
                  <a:pt x="304898" y="1550529"/>
                </a:cubicBezTo>
                <a:cubicBezTo>
                  <a:pt x="293468" y="1598789"/>
                  <a:pt x="288388" y="1622919"/>
                  <a:pt x="279498" y="1658479"/>
                </a:cubicBezTo>
                <a:cubicBezTo>
                  <a:pt x="270608" y="1694039"/>
                  <a:pt x="269338" y="1691499"/>
                  <a:pt x="260448" y="1728329"/>
                </a:cubicBezTo>
                <a:cubicBezTo>
                  <a:pt x="251558" y="1765159"/>
                  <a:pt x="242668" y="1805799"/>
                  <a:pt x="235048" y="1842629"/>
                </a:cubicBezTo>
                <a:cubicBezTo>
                  <a:pt x="227428" y="1879459"/>
                  <a:pt x="226158" y="1881999"/>
                  <a:pt x="222348" y="1912479"/>
                </a:cubicBezTo>
                <a:cubicBezTo>
                  <a:pt x="218538" y="1942959"/>
                  <a:pt x="221078" y="1960739"/>
                  <a:pt x="215998" y="1995029"/>
                </a:cubicBezTo>
                <a:cubicBezTo>
                  <a:pt x="210918" y="2029319"/>
                  <a:pt x="200758" y="2052179"/>
                  <a:pt x="196948" y="2083929"/>
                </a:cubicBezTo>
                <a:cubicBezTo>
                  <a:pt x="193138" y="2115679"/>
                  <a:pt x="194408" y="2120759"/>
                  <a:pt x="196948" y="2153779"/>
                </a:cubicBezTo>
                <a:cubicBezTo>
                  <a:pt x="199488" y="2186799"/>
                  <a:pt x="207108" y="2213469"/>
                  <a:pt x="209648" y="2249029"/>
                </a:cubicBezTo>
                <a:cubicBezTo>
                  <a:pt x="212188" y="2284589"/>
                  <a:pt x="209648" y="2299829"/>
                  <a:pt x="209648" y="2331579"/>
                </a:cubicBezTo>
                <a:cubicBezTo>
                  <a:pt x="209648" y="2363329"/>
                  <a:pt x="209648" y="2378569"/>
                  <a:pt x="209648" y="2407779"/>
                </a:cubicBezTo>
                <a:cubicBezTo>
                  <a:pt x="209648" y="2436989"/>
                  <a:pt x="209648" y="2449689"/>
                  <a:pt x="209648" y="2477629"/>
                </a:cubicBezTo>
                <a:cubicBezTo>
                  <a:pt x="209648" y="2505569"/>
                  <a:pt x="210918" y="2515729"/>
                  <a:pt x="209648" y="2547479"/>
                </a:cubicBezTo>
                <a:cubicBezTo>
                  <a:pt x="208378" y="2579229"/>
                  <a:pt x="205838" y="2600819"/>
                  <a:pt x="203298" y="2636379"/>
                </a:cubicBezTo>
                <a:cubicBezTo>
                  <a:pt x="200758" y="2671939"/>
                  <a:pt x="202028" y="2692259"/>
                  <a:pt x="196948" y="2725279"/>
                </a:cubicBezTo>
                <a:cubicBezTo>
                  <a:pt x="191868" y="2758299"/>
                  <a:pt x="185518" y="2763379"/>
                  <a:pt x="177898" y="2801479"/>
                </a:cubicBezTo>
                <a:cubicBezTo>
                  <a:pt x="170278" y="2839579"/>
                  <a:pt x="169008" y="2868789"/>
                  <a:pt x="158848" y="2915779"/>
                </a:cubicBezTo>
                <a:cubicBezTo>
                  <a:pt x="148688" y="2962769"/>
                  <a:pt x="139798" y="2995789"/>
                  <a:pt x="127098" y="3036429"/>
                </a:cubicBezTo>
                <a:cubicBezTo>
                  <a:pt x="114398" y="3077069"/>
                  <a:pt x="105508" y="3085959"/>
                  <a:pt x="95348" y="3118979"/>
                </a:cubicBezTo>
                <a:cubicBezTo>
                  <a:pt x="85188" y="3151999"/>
                  <a:pt x="86458" y="3168509"/>
                  <a:pt x="76298" y="3201529"/>
                </a:cubicBezTo>
                <a:cubicBezTo>
                  <a:pt x="66138" y="3234549"/>
                  <a:pt x="53438" y="3251059"/>
                  <a:pt x="44548" y="3284079"/>
                </a:cubicBezTo>
                <a:cubicBezTo>
                  <a:pt x="35658" y="3317099"/>
                  <a:pt x="36928" y="3332339"/>
                  <a:pt x="31848" y="3366629"/>
                </a:cubicBezTo>
                <a:cubicBezTo>
                  <a:pt x="26768" y="3400919"/>
                  <a:pt x="25498" y="3421239"/>
                  <a:pt x="19148" y="3455529"/>
                </a:cubicBezTo>
                <a:cubicBezTo>
                  <a:pt x="12798" y="3489819"/>
                  <a:pt x="1368" y="3507599"/>
                  <a:pt x="98" y="3538079"/>
                </a:cubicBezTo>
                <a:cubicBezTo>
                  <a:pt x="-1172" y="3568559"/>
                  <a:pt x="10258" y="3578719"/>
                  <a:pt x="12798" y="3607929"/>
                </a:cubicBezTo>
                <a:cubicBezTo>
                  <a:pt x="15338" y="3637139"/>
                  <a:pt x="12798" y="3654919"/>
                  <a:pt x="12798" y="3684129"/>
                </a:cubicBezTo>
                <a:cubicBezTo>
                  <a:pt x="12798" y="3713339"/>
                  <a:pt x="12798" y="3726039"/>
                  <a:pt x="12798" y="3753979"/>
                </a:cubicBezTo>
                <a:cubicBezTo>
                  <a:pt x="12798" y="3781919"/>
                  <a:pt x="12798" y="3793349"/>
                  <a:pt x="12798" y="3823829"/>
                </a:cubicBezTo>
                <a:cubicBezTo>
                  <a:pt x="12798" y="3854309"/>
                  <a:pt x="11528" y="3875899"/>
                  <a:pt x="12798" y="3906379"/>
                </a:cubicBezTo>
                <a:cubicBezTo>
                  <a:pt x="14068" y="3936859"/>
                  <a:pt x="12798" y="3947019"/>
                  <a:pt x="19148" y="3976229"/>
                </a:cubicBezTo>
                <a:cubicBezTo>
                  <a:pt x="25498" y="4005439"/>
                  <a:pt x="29308" y="4021949"/>
                  <a:pt x="44548" y="4052429"/>
                </a:cubicBezTo>
                <a:cubicBezTo>
                  <a:pt x="59788" y="4082909"/>
                  <a:pt x="71218" y="4105769"/>
                  <a:pt x="95348" y="4128629"/>
                </a:cubicBezTo>
                <a:cubicBezTo>
                  <a:pt x="119478" y="4151489"/>
                  <a:pt x="133448" y="4159109"/>
                  <a:pt x="165198" y="4166729"/>
                </a:cubicBezTo>
                <a:cubicBezTo>
                  <a:pt x="196948" y="4174349"/>
                  <a:pt x="222348" y="4166729"/>
                  <a:pt x="254098" y="4166729"/>
                </a:cubicBezTo>
                <a:cubicBezTo>
                  <a:pt x="285848" y="4166729"/>
                  <a:pt x="294738" y="4171809"/>
                  <a:pt x="323948" y="4166729"/>
                </a:cubicBezTo>
                <a:cubicBezTo>
                  <a:pt x="353158" y="4161649"/>
                  <a:pt x="370938" y="4148949"/>
                  <a:pt x="400148" y="4141329"/>
                </a:cubicBezTo>
                <a:cubicBezTo>
                  <a:pt x="429358" y="4133709"/>
                  <a:pt x="444598" y="4146409"/>
                  <a:pt x="469998" y="4128629"/>
                </a:cubicBezTo>
                <a:cubicBezTo>
                  <a:pt x="495398" y="4110849"/>
                  <a:pt x="514448" y="4082909"/>
                  <a:pt x="527148" y="4052429"/>
                </a:cubicBezTo>
                <a:cubicBezTo>
                  <a:pt x="539848" y="4021949"/>
                  <a:pt x="532228" y="4005439"/>
                  <a:pt x="533498" y="3976229"/>
                </a:cubicBezTo>
                <a:cubicBezTo>
                  <a:pt x="534768" y="3947019"/>
                  <a:pt x="532228" y="3943209"/>
                  <a:pt x="533498" y="3906379"/>
                </a:cubicBezTo>
                <a:cubicBezTo>
                  <a:pt x="534768" y="3869549"/>
                  <a:pt x="536038" y="3839069"/>
                  <a:pt x="539848" y="3792079"/>
                </a:cubicBezTo>
                <a:cubicBezTo>
                  <a:pt x="543658" y="3745089"/>
                  <a:pt x="548738" y="3709529"/>
                  <a:pt x="552548" y="3671429"/>
                </a:cubicBezTo>
                <a:cubicBezTo>
                  <a:pt x="556358" y="3633329"/>
                  <a:pt x="555088" y="3647299"/>
                  <a:pt x="558898" y="3601579"/>
                </a:cubicBezTo>
                <a:cubicBezTo>
                  <a:pt x="562708" y="3555859"/>
                  <a:pt x="569058" y="3492359"/>
                  <a:pt x="571598" y="3442829"/>
                </a:cubicBezTo>
                <a:cubicBezTo>
                  <a:pt x="574138" y="3393299"/>
                  <a:pt x="570328" y="3393299"/>
                  <a:pt x="571598" y="3353929"/>
                </a:cubicBezTo>
                <a:cubicBezTo>
                  <a:pt x="572868" y="3314559"/>
                  <a:pt x="572868" y="3284079"/>
                  <a:pt x="577948" y="3245979"/>
                </a:cubicBezTo>
                <a:cubicBezTo>
                  <a:pt x="583028" y="3207879"/>
                  <a:pt x="591918" y="3198989"/>
                  <a:pt x="596998" y="3163429"/>
                </a:cubicBezTo>
                <a:cubicBezTo>
                  <a:pt x="602078" y="3127869"/>
                  <a:pt x="598268" y="3108819"/>
                  <a:pt x="603348" y="3068179"/>
                </a:cubicBezTo>
                <a:cubicBezTo>
                  <a:pt x="608428" y="3027539"/>
                  <a:pt x="616048" y="2998329"/>
                  <a:pt x="622398" y="2960229"/>
                </a:cubicBezTo>
                <a:cubicBezTo>
                  <a:pt x="628748" y="2922129"/>
                  <a:pt x="627478" y="2917049"/>
                  <a:pt x="635098" y="2877679"/>
                </a:cubicBezTo>
                <a:cubicBezTo>
                  <a:pt x="642718" y="2838309"/>
                  <a:pt x="650338" y="2800209"/>
                  <a:pt x="660498" y="2763379"/>
                </a:cubicBezTo>
                <a:cubicBezTo>
                  <a:pt x="670658" y="2726549"/>
                  <a:pt x="669388" y="2729089"/>
                  <a:pt x="685898" y="2693529"/>
                </a:cubicBezTo>
                <a:cubicBezTo>
                  <a:pt x="702408" y="2657969"/>
                  <a:pt x="727808" y="2631299"/>
                  <a:pt x="743048" y="2585579"/>
                </a:cubicBezTo>
                <a:cubicBezTo>
                  <a:pt x="758288" y="2539859"/>
                  <a:pt x="758288" y="2506839"/>
                  <a:pt x="762098" y="2464929"/>
                </a:cubicBezTo>
                <a:cubicBezTo>
                  <a:pt x="765908" y="2423019"/>
                  <a:pt x="753208" y="2420479"/>
                  <a:pt x="762098" y="2376029"/>
                </a:cubicBezTo>
                <a:cubicBezTo>
                  <a:pt x="770988" y="2331579"/>
                  <a:pt x="796388" y="2283319"/>
                  <a:pt x="806548" y="2242679"/>
                </a:cubicBezTo>
                <a:cubicBezTo>
                  <a:pt x="816708" y="2202039"/>
                  <a:pt x="811628" y="2200769"/>
                  <a:pt x="812898" y="2172829"/>
                </a:cubicBezTo>
                <a:cubicBezTo>
                  <a:pt x="814168" y="2144889"/>
                  <a:pt x="812898" y="2130919"/>
                  <a:pt x="812898" y="2102979"/>
                </a:cubicBezTo>
                <a:cubicBezTo>
                  <a:pt x="812898" y="2075039"/>
                  <a:pt x="812898" y="2064879"/>
                  <a:pt x="812898" y="2033129"/>
                </a:cubicBezTo>
                <a:cubicBezTo>
                  <a:pt x="812898" y="2001379"/>
                  <a:pt x="812898" y="1977249"/>
                  <a:pt x="812898" y="1944229"/>
                </a:cubicBezTo>
                <a:cubicBezTo>
                  <a:pt x="812898" y="1911209"/>
                  <a:pt x="812898" y="1899779"/>
                  <a:pt x="812898" y="1868029"/>
                </a:cubicBezTo>
                <a:cubicBezTo>
                  <a:pt x="812898" y="1836279"/>
                  <a:pt x="810358" y="1815959"/>
                  <a:pt x="812898" y="1785479"/>
                </a:cubicBezTo>
                <a:cubicBezTo>
                  <a:pt x="815438" y="1754999"/>
                  <a:pt x="815438" y="1768969"/>
                  <a:pt x="825598" y="1715629"/>
                </a:cubicBezTo>
                <a:cubicBezTo>
                  <a:pt x="835758" y="1662289"/>
                  <a:pt x="850998" y="1592439"/>
                  <a:pt x="863698" y="1518779"/>
                </a:cubicBezTo>
                <a:cubicBezTo>
                  <a:pt x="876398" y="1445119"/>
                  <a:pt x="881478" y="1396859"/>
                  <a:pt x="889098" y="1347329"/>
                </a:cubicBezTo>
                <a:cubicBezTo>
                  <a:pt x="896718" y="1297799"/>
                  <a:pt x="900528" y="1302879"/>
                  <a:pt x="901798" y="1271129"/>
                </a:cubicBezTo>
                <a:cubicBezTo>
                  <a:pt x="903068" y="1239379"/>
                  <a:pt x="899258" y="1221599"/>
                  <a:pt x="895448" y="1188579"/>
                </a:cubicBezTo>
                <a:cubicBezTo>
                  <a:pt x="891638" y="1155559"/>
                  <a:pt x="885288" y="1139049"/>
                  <a:pt x="882748" y="1106029"/>
                </a:cubicBezTo>
                <a:cubicBezTo>
                  <a:pt x="880208" y="1073009"/>
                  <a:pt x="878938" y="1055229"/>
                  <a:pt x="882748" y="1023479"/>
                </a:cubicBezTo>
                <a:cubicBezTo>
                  <a:pt x="886558" y="991729"/>
                  <a:pt x="895448" y="979029"/>
                  <a:pt x="901798" y="947279"/>
                </a:cubicBezTo>
                <a:cubicBezTo>
                  <a:pt x="908148" y="915529"/>
                  <a:pt x="909418" y="901559"/>
                  <a:pt x="914498" y="864729"/>
                </a:cubicBezTo>
                <a:cubicBezTo>
                  <a:pt x="919578" y="827899"/>
                  <a:pt x="918308" y="803769"/>
                  <a:pt x="927198" y="763129"/>
                </a:cubicBezTo>
                <a:cubicBezTo>
                  <a:pt x="936088" y="722489"/>
                  <a:pt x="950058" y="697089"/>
                  <a:pt x="958948" y="661529"/>
                </a:cubicBezTo>
                <a:cubicBezTo>
                  <a:pt x="967838" y="625969"/>
                  <a:pt x="958948" y="622159"/>
                  <a:pt x="971648" y="585329"/>
                </a:cubicBezTo>
                <a:cubicBezTo>
                  <a:pt x="984348" y="548499"/>
                  <a:pt x="1000858" y="512939"/>
                  <a:pt x="1022448" y="477379"/>
                </a:cubicBezTo>
                <a:cubicBezTo>
                  <a:pt x="1044038" y="441819"/>
                  <a:pt x="1052928" y="426579"/>
                  <a:pt x="1079598" y="407529"/>
                </a:cubicBezTo>
                <a:cubicBezTo>
                  <a:pt x="1106268" y="388479"/>
                  <a:pt x="1125318" y="387209"/>
                  <a:pt x="1155798" y="382129"/>
                </a:cubicBezTo>
                <a:cubicBezTo>
                  <a:pt x="1186278" y="377049"/>
                  <a:pt x="1202788" y="378319"/>
                  <a:pt x="1231998" y="382129"/>
                </a:cubicBezTo>
                <a:cubicBezTo>
                  <a:pt x="1261208" y="385939"/>
                  <a:pt x="1270098" y="397369"/>
                  <a:pt x="1301848" y="401179"/>
                </a:cubicBezTo>
                <a:cubicBezTo>
                  <a:pt x="1333598" y="404989"/>
                  <a:pt x="1358998" y="404989"/>
                  <a:pt x="1390748" y="401179"/>
                </a:cubicBezTo>
                <a:cubicBezTo>
                  <a:pt x="1422498" y="397369"/>
                  <a:pt x="1431388" y="392289"/>
                  <a:pt x="1460598" y="382129"/>
                </a:cubicBezTo>
                <a:cubicBezTo>
                  <a:pt x="1489808" y="371969"/>
                  <a:pt x="1507588" y="356729"/>
                  <a:pt x="1536798" y="350379"/>
                </a:cubicBezTo>
                <a:cubicBezTo>
                  <a:pt x="1566008" y="344029"/>
                  <a:pt x="1577438" y="345299"/>
                  <a:pt x="1606648" y="350379"/>
                </a:cubicBezTo>
                <a:cubicBezTo>
                  <a:pt x="1635858" y="355459"/>
                  <a:pt x="1653638" y="369429"/>
                  <a:pt x="1682848" y="375779"/>
                </a:cubicBezTo>
                <a:cubicBezTo>
                  <a:pt x="1712058" y="382129"/>
                  <a:pt x="1720948" y="377049"/>
                  <a:pt x="1752698" y="382129"/>
                </a:cubicBezTo>
                <a:cubicBezTo>
                  <a:pt x="1784448" y="387209"/>
                  <a:pt x="1809848" y="397369"/>
                  <a:pt x="1841598" y="401179"/>
                </a:cubicBezTo>
                <a:cubicBezTo>
                  <a:pt x="1873348" y="404989"/>
                  <a:pt x="1882238" y="394829"/>
                  <a:pt x="1911448" y="401179"/>
                </a:cubicBezTo>
                <a:cubicBezTo>
                  <a:pt x="1940658" y="407529"/>
                  <a:pt x="1958438" y="422769"/>
                  <a:pt x="1987648" y="432929"/>
                </a:cubicBezTo>
                <a:cubicBezTo>
                  <a:pt x="2016858" y="443089"/>
                  <a:pt x="2028288" y="446899"/>
                  <a:pt x="2057498" y="451979"/>
                </a:cubicBezTo>
                <a:cubicBezTo>
                  <a:pt x="2086708" y="457059"/>
                  <a:pt x="2104488" y="453249"/>
                  <a:pt x="2133698" y="458329"/>
                </a:cubicBezTo>
                <a:cubicBezTo>
                  <a:pt x="2162908" y="463409"/>
                  <a:pt x="2175608" y="459599"/>
                  <a:pt x="2203548" y="477379"/>
                </a:cubicBezTo>
                <a:cubicBezTo>
                  <a:pt x="2231488" y="495159"/>
                  <a:pt x="2250538" y="519289"/>
                  <a:pt x="2273398" y="547229"/>
                </a:cubicBezTo>
                <a:cubicBezTo>
                  <a:pt x="2296258" y="575169"/>
                  <a:pt x="2305148" y="589139"/>
                  <a:pt x="2317848" y="617079"/>
                </a:cubicBezTo>
                <a:cubicBezTo>
                  <a:pt x="2330548" y="645019"/>
                  <a:pt x="2322928" y="658989"/>
                  <a:pt x="2336898" y="686929"/>
                </a:cubicBezTo>
                <a:cubicBezTo>
                  <a:pt x="2350868" y="714869"/>
                  <a:pt x="2362298" y="742809"/>
                  <a:pt x="2387698" y="756779"/>
                </a:cubicBezTo>
                <a:cubicBezTo>
                  <a:pt x="2413098" y="770749"/>
                  <a:pt x="2434688" y="763129"/>
                  <a:pt x="2463898" y="756779"/>
                </a:cubicBezTo>
                <a:cubicBezTo>
                  <a:pt x="2493108" y="750429"/>
                  <a:pt x="2505808" y="736459"/>
                  <a:pt x="2533748" y="725029"/>
                </a:cubicBezTo>
                <a:cubicBezTo>
                  <a:pt x="2561688" y="713599"/>
                  <a:pt x="2575658" y="711059"/>
                  <a:pt x="2603598" y="699629"/>
                </a:cubicBezTo>
                <a:cubicBezTo>
                  <a:pt x="2631538" y="688199"/>
                  <a:pt x="2645508" y="685659"/>
                  <a:pt x="2673448" y="667879"/>
                </a:cubicBezTo>
                <a:cubicBezTo>
                  <a:pt x="2701388" y="650099"/>
                  <a:pt x="2729328" y="637399"/>
                  <a:pt x="2743298" y="610729"/>
                </a:cubicBezTo>
                <a:cubicBezTo>
                  <a:pt x="2757268" y="584059"/>
                  <a:pt x="2752188" y="563739"/>
                  <a:pt x="2743298" y="534529"/>
                </a:cubicBezTo>
                <a:cubicBezTo>
                  <a:pt x="2734408" y="505319"/>
                  <a:pt x="2716628" y="492619"/>
                  <a:pt x="2698848" y="464679"/>
                </a:cubicBezTo>
                <a:cubicBezTo>
                  <a:pt x="2681068" y="436739"/>
                  <a:pt x="2677258" y="407529"/>
                  <a:pt x="2654398" y="394829"/>
                </a:cubicBezTo>
                <a:cubicBezTo>
                  <a:pt x="2631538" y="382129"/>
                  <a:pt x="2612488" y="394829"/>
                  <a:pt x="2584548" y="401179"/>
                </a:cubicBezTo>
                <a:cubicBezTo>
                  <a:pt x="2556608" y="407529"/>
                  <a:pt x="2542638" y="407529"/>
                  <a:pt x="2514698" y="426579"/>
                </a:cubicBezTo>
                <a:cubicBezTo>
                  <a:pt x="2486758" y="445629"/>
                  <a:pt x="2470248" y="467219"/>
                  <a:pt x="2444848" y="496429"/>
                </a:cubicBezTo>
                <a:cubicBezTo>
                  <a:pt x="2419448" y="525639"/>
                  <a:pt x="2409288" y="540879"/>
                  <a:pt x="2387698" y="572629"/>
                </a:cubicBezTo>
                <a:cubicBezTo>
                  <a:pt x="2366108" y="604379"/>
                  <a:pt x="2347058" y="624699"/>
                  <a:pt x="2336898" y="655179"/>
                </a:cubicBezTo>
                <a:cubicBezTo>
                  <a:pt x="2326738" y="685659"/>
                  <a:pt x="2335628" y="712964"/>
                  <a:pt x="2336898" y="725029"/>
                </a:cubicBezTo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Step 5"/>
          <p:cNvPicPr>
            <a:picLocks noChangeAspect="1"/>
          </p:cNvPicPr>
          <p:nvPr/>
        </p:nvPicPr>
        <p:blipFill>
          <a:blip r:embed="rId1"/>
          <a:srcRect l="15885" t="10801" r="7888" b="8741"/>
          <a:stretch>
            <a:fillRect/>
          </a:stretch>
        </p:blipFill>
        <p:spPr>
          <a:xfrm rot="5400000">
            <a:off x="3195320" y="1133475"/>
            <a:ext cx="5800090" cy="45904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6. Constructing Thread Support Layer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4490" y="1334770"/>
            <a:ext cx="4057650" cy="4846320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-2188" t="58558" r="2188" b="32288"/>
          <a:stretch>
            <a:fillRect/>
          </a:stretch>
        </p:blipFill>
        <p:spPr>
          <a:xfrm>
            <a:off x="121920" y="1313815"/>
            <a:ext cx="6040755" cy="675005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187325" y="2278025"/>
            <a:ext cx="5144519" cy="4051020"/>
            <a:chOff x="5601" y="1552"/>
            <a:chExt cx="9543" cy="8293"/>
          </a:xfrm>
        </p:grpSpPr>
        <p:sp>
          <p:nvSpPr>
            <p:cNvPr id="38" name="文本框 37"/>
            <p:cNvSpPr txBox="1"/>
            <p:nvPr/>
          </p:nvSpPr>
          <p:spPr>
            <a:xfrm>
              <a:off x="12166" y="1552"/>
              <a:ext cx="2978" cy="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parylene-C </a:t>
              </a:r>
              <a:endParaRPr lang="en-US" altLang="zh-CN" sz="1200"/>
            </a:p>
            <a:p>
              <a:r>
                <a:rPr lang="en-US" altLang="zh-CN" sz="1200"/>
                <a:t>(thread support layer)</a:t>
              </a:r>
              <a:endParaRPr lang="en-US" altLang="zh-CN" sz="1200"/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5601" y="2142"/>
              <a:ext cx="7250" cy="7703"/>
              <a:chOff x="5601" y="2142"/>
              <a:chExt cx="7250" cy="7703"/>
            </a:xfrm>
          </p:grpSpPr>
          <p:pic>
            <p:nvPicPr>
              <p:cNvPr id="30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54234" t="1093" r="11056" b="55108"/>
              <a:stretch>
                <a:fillRect/>
              </a:stretch>
            </p:blipFill>
            <p:spPr>
              <a:xfrm>
                <a:off x="6952" y="2330"/>
                <a:ext cx="4630" cy="6281"/>
              </a:xfrm>
              <a:prstGeom prst="rect">
                <a:avLst/>
              </a:prstGeom>
            </p:spPr>
          </p:pic>
          <p:grpSp>
            <p:nvGrpSpPr>
              <p:cNvPr id="36" name="组合 35"/>
              <p:cNvGrpSpPr/>
              <p:nvPr/>
            </p:nvGrpSpPr>
            <p:grpSpPr>
              <a:xfrm>
                <a:off x="5601" y="8797"/>
                <a:ext cx="7250" cy="1048"/>
                <a:chOff x="3173" y="8813"/>
                <a:chExt cx="7250" cy="1048"/>
              </a:xfrm>
            </p:grpSpPr>
            <p:pic>
              <p:nvPicPr>
                <p:cNvPr id="31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3"/>
                <a:srcRect l="29737" t="88403" r="9567" b="8755"/>
                <a:stretch>
                  <a:fillRect/>
                </a:stretch>
              </p:blipFill>
              <p:spPr>
                <a:xfrm>
                  <a:off x="3288" y="8813"/>
                  <a:ext cx="7102" cy="358"/>
                </a:xfrm>
                <a:prstGeom prst="rect">
                  <a:avLst/>
                </a:prstGeom>
              </p:spPr>
            </p:pic>
            <p:pic>
              <p:nvPicPr>
                <p:cNvPr id="32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3"/>
                <a:srcRect l="509" t="91499" r="49188" b="6025"/>
                <a:stretch>
                  <a:fillRect/>
                </a:stretch>
              </p:blipFill>
              <p:spPr>
                <a:xfrm>
                  <a:off x="4229" y="9187"/>
                  <a:ext cx="5886" cy="312"/>
                </a:xfrm>
                <a:prstGeom prst="rect">
                  <a:avLst/>
                </a:prstGeom>
              </p:spPr>
            </p:pic>
            <p:pic>
              <p:nvPicPr>
                <p:cNvPr id="33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3"/>
                <a:srcRect l="89621" t="88181" r="748" b="8938"/>
                <a:stretch>
                  <a:fillRect/>
                </a:stretch>
              </p:blipFill>
              <p:spPr>
                <a:xfrm>
                  <a:off x="3173" y="9136"/>
                  <a:ext cx="1127" cy="363"/>
                </a:xfrm>
                <a:prstGeom prst="rect">
                  <a:avLst/>
                </a:prstGeom>
              </p:spPr>
            </p:pic>
            <p:pic>
              <p:nvPicPr>
                <p:cNvPr id="34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3"/>
                <a:srcRect l="1364" t="94356" r="85800" b="2763"/>
                <a:stretch>
                  <a:fillRect/>
                </a:stretch>
              </p:blipFill>
              <p:spPr>
                <a:xfrm>
                  <a:off x="8921" y="9499"/>
                  <a:ext cx="1502" cy="363"/>
                </a:xfrm>
                <a:prstGeom prst="rect">
                  <a:avLst/>
                </a:prstGeom>
              </p:spPr>
            </p:pic>
            <p:pic>
              <p:nvPicPr>
                <p:cNvPr id="35" name="内容占位符 3" descr="v2-39b49af8ddc364e8499d9f9ce65d53bd_1440w"/>
                <p:cNvPicPr>
                  <a:picLocks noChangeAspect="1"/>
                </p:cNvPicPr>
                <p:nvPr/>
              </p:nvPicPr>
              <p:blipFill>
                <a:blip r:embed="rId3"/>
                <a:srcRect l="51444" t="91539" r="415" b="5953"/>
                <a:stretch>
                  <a:fillRect/>
                </a:stretch>
              </p:blipFill>
              <p:spPr>
                <a:xfrm>
                  <a:off x="3288" y="9499"/>
                  <a:ext cx="5633" cy="316"/>
                </a:xfrm>
                <a:prstGeom prst="rect">
                  <a:avLst/>
                </a:prstGeom>
              </p:spPr>
            </p:pic>
          </p:grpSp>
          <p:cxnSp>
            <p:nvCxnSpPr>
              <p:cNvPr id="37" name="直接连接符 36"/>
              <p:cNvCxnSpPr/>
              <p:nvPr/>
            </p:nvCxnSpPr>
            <p:spPr>
              <a:xfrm flipV="1">
                <a:off x="10912" y="2142"/>
                <a:ext cx="1253" cy="428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sp>
            <p:nvSpPr>
              <p:cNvPr id="49" name="圆角矩形 48"/>
              <p:cNvSpPr/>
              <p:nvPr/>
            </p:nvSpPr>
            <p:spPr>
              <a:xfrm>
                <a:off x="6886" y="6671"/>
                <a:ext cx="4600" cy="1940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3" name="图片 2" descr="Step 6(2)"/>
          <p:cNvPicPr>
            <a:picLocks noChangeAspect="1"/>
          </p:cNvPicPr>
          <p:nvPr/>
        </p:nvPicPr>
        <p:blipFill>
          <a:blip r:embed="rId4"/>
          <a:srcRect l="57253" t="8203" r="27676" b="63859"/>
          <a:stretch>
            <a:fillRect/>
          </a:stretch>
        </p:blipFill>
        <p:spPr>
          <a:xfrm rot="5400000">
            <a:off x="4859655" y="2780030"/>
            <a:ext cx="2426335" cy="372427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4979748" y="2741649"/>
            <a:ext cx="751840" cy="12204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3048078" y="3537939"/>
            <a:ext cx="411480" cy="456565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118688" y="3515079"/>
            <a:ext cx="417830" cy="1892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36595" y="2893060"/>
            <a:ext cx="1202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Al hard mask (protects support layer)</a:t>
            </a:r>
            <a:endParaRPr lang="en-US" altLang="zh-CN" sz="1200"/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Top View </a:t>
            </a:r>
            <a:r>
              <a:rPr lang="en-US" altLang="zh-CN"/>
              <a:t>of Multiple Electrode Threads in Linear Edge Configuration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75" y="1814830"/>
            <a:ext cx="3056255" cy="2471420"/>
          </a:xfrm>
        </p:spPr>
        <p:txBody>
          <a:bodyPr>
            <a:normAutofit lnSpcReduction="10000"/>
          </a:bodyPr>
          <a:p>
            <a:r>
              <a:rPr lang="en-US" altLang="zh-CN" sz="1200"/>
              <a:t>Normally 48 or 96 threads/electrode array</a:t>
            </a:r>
            <a:endParaRPr lang="en-US" altLang="zh-CN" sz="1200"/>
          </a:p>
          <a:p>
            <a:r>
              <a:rPr lang="en-US" altLang="zh-CN" sz="1200"/>
              <a:t>Each thread - 32 independent traces terminating in electrode contacts</a:t>
            </a:r>
            <a:endParaRPr lang="en-US" altLang="zh-CN" sz="1200"/>
          </a:p>
          <a:p>
            <a:r>
              <a:rPr lang="en-US" altLang="zh-CN" sz="1200" b="1"/>
              <a:t>Threads </a:t>
            </a:r>
            <a:r>
              <a:rPr lang="en-US" altLang="zh-CN" sz="1200"/>
              <a:t>- arranged in </a:t>
            </a:r>
            <a:r>
              <a:rPr lang="en-US" altLang="zh-CN" sz="1200" b="1"/>
              <a:t>pillbox-cartridge assembly</a:t>
            </a:r>
            <a:r>
              <a:rPr lang="en-US" altLang="zh-CN" sz="1200"/>
              <a:t> (which positions with insertion needle in surgical field)</a:t>
            </a:r>
            <a:endParaRPr lang="en-US" altLang="zh-CN" sz="1200"/>
          </a:p>
        </p:txBody>
      </p:sp>
      <p:grpSp>
        <p:nvGrpSpPr>
          <p:cNvPr id="11" name="组合 10"/>
          <p:cNvGrpSpPr/>
          <p:nvPr/>
        </p:nvGrpSpPr>
        <p:grpSpPr>
          <a:xfrm>
            <a:off x="4108450" y="1490345"/>
            <a:ext cx="6990715" cy="5054600"/>
            <a:chOff x="4724" y="2243"/>
            <a:chExt cx="11282" cy="8482"/>
          </a:xfrm>
        </p:grpSpPr>
        <p:pic>
          <p:nvPicPr>
            <p:cNvPr id="4" name="图片 3" descr="截图20240506211153"/>
            <p:cNvPicPr>
              <a:picLocks noChangeAspect="1"/>
            </p:cNvPicPr>
            <p:nvPr/>
          </p:nvPicPr>
          <p:blipFill>
            <a:blip r:embed="rId1"/>
            <a:srcRect b="4825"/>
            <a:stretch>
              <a:fillRect/>
            </a:stretch>
          </p:blipFill>
          <p:spPr>
            <a:xfrm>
              <a:off x="4724" y="2243"/>
              <a:ext cx="11282" cy="848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956" y="6811"/>
              <a:ext cx="883" cy="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loop</a:t>
              </a:r>
              <a:endParaRPr lang="en-US" altLang="zh-CN" sz="120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043" y="6853"/>
              <a:ext cx="2050" cy="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2nd dielectric </a:t>
              </a:r>
              <a:endParaRPr lang="en-US" altLang="zh-CN" sz="1200"/>
            </a:p>
            <a:p>
              <a:r>
                <a:rPr lang="en-US" altLang="zh-CN" sz="1200"/>
                <a:t>layer</a:t>
              </a:r>
              <a:endParaRPr lang="en-US" altLang="zh-CN" sz="120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719" y="6853"/>
              <a:ext cx="1123" cy="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thread</a:t>
              </a:r>
              <a:endParaRPr lang="en-US" altLang="zh-CN" sz="12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371" y="6811"/>
              <a:ext cx="1123" cy="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strip</a:t>
              </a:r>
              <a:endParaRPr lang="en-US" altLang="zh-CN" sz="12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678" y="6861"/>
              <a:ext cx="2310" cy="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/>
                <a:t>exposed portion</a:t>
              </a:r>
              <a:endParaRPr lang="en-US" altLang="zh-CN" sz="120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2973070" y="4387850"/>
                <a:ext cx="1689100" cy="1480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000" b="1"/>
                  <a:t>Loop</a:t>
                </a:r>
                <a:r>
                  <a:rPr lang="en-US" altLang="zh-CN" sz="1000"/>
                  <a:t>:</a:t>
                </a:r>
                <a:endParaRPr lang="en-US" altLang="zh-CN" sz="1000"/>
              </a:p>
              <a:p>
                <a:r>
                  <a:rPr lang="en-US" altLang="zh-CN" sz="1000"/>
                  <a:t>- (16x50)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𝜇</m:t>
                        </m:r>
                        <m:r>
                          <a:rPr lang="en-US" altLang="zh-CN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𝑚</m:t>
                        </m:r>
                      </m:e>
                      <m:sup>
                        <m:r>
                          <a:rPr lang="en-US" altLang="zh-CN" sz="1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0"/>
                  <a:t> to accomodate needle threading</a:t>
                </a:r>
                <a:endParaRPr lang="en-US" altLang="zh-CN" sz="1000"/>
              </a:p>
              <a:p>
                <a:r>
                  <a:rPr lang="en-US" altLang="zh-CN" sz="1000"/>
                  <a:t>- For insertion needle to engage</a:t>
                </a:r>
                <a:endParaRPr lang="en-US" altLang="zh-CN" sz="1000"/>
              </a:p>
              <a:p>
                <a:r>
                  <a:rPr lang="en-US" altLang="zh-CN" sz="1000"/>
                  <a:t>- Made of polymide or any other biocompatible material</a:t>
                </a:r>
                <a:endParaRPr lang="en-US" altLang="zh-CN" sz="100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070" y="4387850"/>
                <a:ext cx="1689100" cy="148018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任意多边形 12"/>
          <p:cNvSpPr/>
          <p:nvPr/>
        </p:nvSpPr>
        <p:spPr>
          <a:xfrm>
            <a:off x="3453765" y="4380230"/>
            <a:ext cx="779780" cy="137795"/>
          </a:xfrm>
          <a:custGeom>
            <a:avLst/>
            <a:gdLst>
              <a:gd name="connisteX0" fmla="*/ 0 w 779780"/>
              <a:gd name="connsiteY0" fmla="*/ 137724 h 137724"/>
              <a:gd name="connisteX1" fmla="*/ 65405 w 779780"/>
              <a:gd name="connsiteY1" fmla="*/ 116134 h 137724"/>
              <a:gd name="connisteX2" fmla="*/ 151765 w 779780"/>
              <a:gd name="connsiteY2" fmla="*/ 79939 h 137724"/>
              <a:gd name="connisteX3" fmla="*/ 238125 w 779780"/>
              <a:gd name="connsiteY3" fmla="*/ 58349 h 137724"/>
              <a:gd name="connisteX4" fmla="*/ 303530 w 779780"/>
              <a:gd name="connsiteY4" fmla="*/ 22154 h 137724"/>
              <a:gd name="connisteX5" fmla="*/ 375285 w 779780"/>
              <a:gd name="connsiteY5" fmla="*/ 22154 h 137724"/>
              <a:gd name="connisteX6" fmla="*/ 447675 w 779780"/>
              <a:gd name="connsiteY6" fmla="*/ 7549 h 137724"/>
              <a:gd name="connisteX7" fmla="*/ 512445 w 779780"/>
              <a:gd name="connsiteY7" fmla="*/ 7549 h 137724"/>
              <a:gd name="connisteX8" fmla="*/ 577215 w 779780"/>
              <a:gd name="connsiteY8" fmla="*/ 564 h 137724"/>
              <a:gd name="connisteX9" fmla="*/ 649605 w 779780"/>
              <a:gd name="connsiteY9" fmla="*/ 564 h 137724"/>
              <a:gd name="connisteX10" fmla="*/ 714375 w 779780"/>
              <a:gd name="connsiteY10" fmla="*/ 564 h 137724"/>
              <a:gd name="connisteX11" fmla="*/ 779780 w 779780"/>
              <a:gd name="connsiteY11" fmla="*/ 564 h 13772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779780" h="137724">
                <a:moveTo>
                  <a:pt x="0" y="137724"/>
                </a:moveTo>
                <a:cubicBezTo>
                  <a:pt x="11430" y="133914"/>
                  <a:pt x="34925" y="127564"/>
                  <a:pt x="65405" y="116134"/>
                </a:cubicBezTo>
                <a:cubicBezTo>
                  <a:pt x="95885" y="104704"/>
                  <a:pt x="117475" y="91369"/>
                  <a:pt x="151765" y="79939"/>
                </a:cubicBezTo>
                <a:cubicBezTo>
                  <a:pt x="186055" y="68509"/>
                  <a:pt x="207645" y="69779"/>
                  <a:pt x="238125" y="58349"/>
                </a:cubicBezTo>
                <a:cubicBezTo>
                  <a:pt x="268605" y="46919"/>
                  <a:pt x="276225" y="29139"/>
                  <a:pt x="303530" y="22154"/>
                </a:cubicBezTo>
                <a:cubicBezTo>
                  <a:pt x="330835" y="15169"/>
                  <a:pt x="346710" y="25329"/>
                  <a:pt x="375285" y="22154"/>
                </a:cubicBezTo>
                <a:cubicBezTo>
                  <a:pt x="403860" y="18979"/>
                  <a:pt x="420370" y="10724"/>
                  <a:pt x="447675" y="7549"/>
                </a:cubicBezTo>
                <a:cubicBezTo>
                  <a:pt x="474980" y="4374"/>
                  <a:pt x="486410" y="8819"/>
                  <a:pt x="512445" y="7549"/>
                </a:cubicBezTo>
                <a:cubicBezTo>
                  <a:pt x="538480" y="6279"/>
                  <a:pt x="549910" y="1834"/>
                  <a:pt x="577215" y="564"/>
                </a:cubicBezTo>
                <a:cubicBezTo>
                  <a:pt x="604520" y="-706"/>
                  <a:pt x="622300" y="564"/>
                  <a:pt x="649605" y="564"/>
                </a:cubicBezTo>
                <a:cubicBezTo>
                  <a:pt x="676910" y="564"/>
                  <a:pt x="688340" y="564"/>
                  <a:pt x="714375" y="564"/>
                </a:cubicBezTo>
                <a:cubicBezTo>
                  <a:pt x="740410" y="564"/>
                  <a:pt x="767715" y="564"/>
                  <a:pt x="779780" y="564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971540" y="2004695"/>
            <a:ext cx="428625" cy="2281555"/>
          </a:xfrm>
          <a:custGeom>
            <a:avLst/>
            <a:gdLst>
              <a:gd name="connisteX0" fmla="*/ 0 w 428625"/>
              <a:gd name="connsiteY0" fmla="*/ 2281555 h 2281555"/>
              <a:gd name="connisteX1" fmla="*/ 14605 w 428625"/>
              <a:gd name="connsiteY1" fmla="*/ 2205355 h 2281555"/>
              <a:gd name="connisteX2" fmla="*/ 19050 w 428625"/>
              <a:gd name="connsiteY2" fmla="*/ 2138680 h 2281555"/>
              <a:gd name="connisteX3" fmla="*/ 19050 w 428625"/>
              <a:gd name="connsiteY3" fmla="*/ 2047875 h 2281555"/>
              <a:gd name="connisteX4" fmla="*/ 19050 w 428625"/>
              <a:gd name="connsiteY4" fmla="*/ 1957705 h 2281555"/>
              <a:gd name="connisteX5" fmla="*/ 28575 w 428625"/>
              <a:gd name="connsiteY5" fmla="*/ 1876425 h 2281555"/>
              <a:gd name="connisteX6" fmla="*/ 28575 w 428625"/>
              <a:gd name="connsiteY6" fmla="*/ 1781175 h 2281555"/>
              <a:gd name="connisteX7" fmla="*/ 43180 w 428625"/>
              <a:gd name="connsiteY7" fmla="*/ 1700530 h 2281555"/>
              <a:gd name="connisteX8" fmla="*/ 47625 w 428625"/>
              <a:gd name="connsiteY8" fmla="*/ 1624330 h 2281555"/>
              <a:gd name="connisteX9" fmla="*/ 71755 w 428625"/>
              <a:gd name="connsiteY9" fmla="*/ 1543050 h 2281555"/>
              <a:gd name="connisteX10" fmla="*/ 85725 w 428625"/>
              <a:gd name="connsiteY10" fmla="*/ 1433830 h 2281555"/>
              <a:gd name="connisteX11" fmla="*/ 100330 w 428625"/>
              <a:gd name="connsiteY11" fmla="*/ 1348105 h 2281555"/>
              <a:gd name="connisteX12" fmla="*/ 123825 w 428625"/>
              <a:gd name="connsiteY12" fmla="*/ 1228725 h 2281555"/>
              <a:gd name="connisteX13" fmla="*/ 142875 w 428625"/>
              <a:gd name="connsiteY13" fmla="*/ 1100455 h 2281555"/>
              <a:gd name="connisteX14" fmla="*/ 157480 w 428625"/>
              <a:gd name="connsiteY14" fmla="*/ 1000125 h 2281555"/>
              <a:gd name="connisteX15" fmla="*/ 176530 w 428625"/>
              <a:gd name="connsiteY15" fmla="*/ 919480 h 2281555"/>
              <a:gd name="connisteX16" fmla="*/ 186055 w 428625"/>
              <a:gd name="connsiteY16" fmla="*/ 847725 h 2281555"/>
              <a:gd name="connisteX17" fmla="*/ 200025 w 428625"/>
              <a:gd name="connsiteY17" fmla="*/ 767080 h 2281555"/>
              <a:gd name="connisteX18" fmla="*/ 224155 w 428625"/>
              <a:gd name="connsiteY18" fmla="*/ 671830 h 2281555"/>
              <a:gd name="connisteX19" fmla="*/ 252730 w 428625"/>
              <a:gd name="connsiteY19" fmla="*/ 561975 h 2281555"/>
              <a:gd name="connisteX20" fmla="*/ 290830 w 428625"/>
              <a:gd name="connsiteY20" fmla="*/ 443230 h 2281555"/>
              <a:gd name="connisteX21" fmla="*/ 328930 w 428625"/>
              <a:gd name="connsiteY21" fmla="*/ 319405 h 2281555"/>
              <a:gd name="connisteX22" fmla="*/ 376555 w 428625"/>
              <a:gd name="connsiteY22" fmla="*/ 209550 h 2281555"/>
              <a:gd name="connisteX23" fmla="*/ 414655 w 428625"/>
              <a:gd name="connsiteY23" fmla="*/ 76200 h 2281555"/>
              <a:gd name="connisteX24" fmla="*/ 428625 w 428625"/>
              <a:gd name="connsiteY24" fmla="*/ 0 h 22815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</a:cxnLst>
            <a:rect l="l" t="t" r="r" b="b"/>
            <a:pathLst>
              <a:path w="428625" h="2281555">
                <a:moveTo>
                  <a:pt x="0" y="2281555"/>
                </a:moveTo>
                <a:cubicBezTo>
                  <a:pt x="2540" y="2267585"/>
                  <a:pt x="10795" y="2233930"/>
                  <a:pt x="14605" y="2205355"/>
                </a:cubicBezTo>
                <a:cubicBezTo>
                  <a:pt x="18415" y="2176780"/>
                  <a:pt x="18415" y="2170430"/>
                  <a:pt x="19050" y="2138680"/>
                </a:cubicBezTo>
                <a:cubicBezTo>
                  <a:pt x="19685" y="2106930"/>
                  <a:pt x="19050" y="2084070"/>
                  <a:pt x="19050" y="2047875"/>
                </a:cubicBezTo>
                <a:cubicBezTo>
                  <a:pt x="19050" y="2011680"/>
                  <a:pt x="17145" y="1991995"/>
                  <a:pt x="19050" y="1957705"/>
                </a:cubicBezTo>
                <a:cubicBezTo>
                  <a:pt x="20955" y="1923415"/>
                  <a:pt x="26670" y="1911985"/>
                  <a:pt x="28575" y="1876425"/>
                </a:cubicBezTo>
                <a:cubicBezTo>
                  <a:pt x="30480" y="1840865"/>
                  <a:pt x="25400" y="1816100"/>
                  <a:pt x="28575" y="1781175"/>
                </a:cubicBezTo>
                <a:cubicBezTo>
                  <a:pt x="31750" y="1746250"/>
                  <a:pt x="39370" y="1731645"/>
                  <a:pt x="43180" y="1700530"/>
                </a:cubicBezTo>
                <a:cubicBezTo>
                  <a:pt x="46990" y="1669415"/>
                  <a:pt x="41910" y="1656080"/>
                  <a:pt x="47625" y="1624330"/>
                </a:cubicBezTo>
                <a:cubicBezTo>
                  <a:pt x="53340" y="1592580"/>
                  <a:pt x="64135" y="1581150"/>
                  <a:pt x="71755" y="1543050"/>
                </a:cubicBezTo>
                <a:cubicBezTo>
                  <a:pt x="79375" y="1504950"/>
                  <a:pt x="80010" y="1472565"/>
                  <a:pt x="85725" y="1433830"/>
                </a:cubicBezTo>
                <a:cubicBezTo>
                  <a:pt x="91440" y="1395095"/>
                  <a:pt x="92710" y="1389380"/>
                  <a:pt x="100330" y="1348105"/>
                </a:cubicBezTo>
                <a:cubicBezTo>
                  <a:pt x="107950" y="1306830"/>
                  <a:pt x="115570" y="1278255"/>
                  <a:pt x="123825" y="1228725"/>
                </a:cubicBezTo>
                <a:cubicBezTo>
                  <a:pt x="132080" y="1179195"/>
                  <a:pt x="135890" y="1146175"/>
                  <a:pt x="142875" y="1100455"/>
                </a:cubicBezTo>
                <a:cubicBezTo>
                  <a:pt x="149860" y="1054735"/>
                  <a:pt x="150495" y="1036320"/>
                  <a:pt x="157480" y="1000125"/>
                </a:cubicBezTo>
                <a:cubicBezTo>
                  <a:pt x="164465" y="963930"/>
                  <a:pt x="170815" y="949960"/>
                  <a:pt x="176530" y="919480"/>
                </a:cubicBezTo>
                <a:cubicBezTo>
                  <a:pt x="182245" y="889000"/>
                  <a:pt x="181610" y="878205"/>
                  <a:pt x="186055" y="847725"/>
                </a:cubicBezTo>
                <a:cubicBezTo>
                  <a:pt x="190500" y="817245"/>
                  <a:pt x="192405" y="802005"/>
                  <a:pt x="200025" y="767080"/>
                </a:cubicBezTo>
                <a:cubicBezTo>
                  <a:pt x="207645" y="732155"/>
                  <a:pt x="213360" y="713105"/>
                  <a:pt x="224155" y="671830"/>
                </a:cubicBezTo>
                <a:cubicBezTo>
                  <a:pt x="234950" y="630555"/>
                  <a:pt x="239395" y="607695"/>
                  <a:pt x="252730" y="561975"/>
                </a:cubicBezTo>
                <a:cubicBezTo>
                  <a:pt x="266065" y="516255"/>
                  <a:pt x="275590" y="491490"/>
                  <a:pt x="290830" y="443230"/>
                </a:cubicBezTo>
                <a:cubicBezTo>
                  <a:pt x="306070" y="394970"/>
                  <a:pt x="311785" y="366395"/>
                  <a:pt x="328930" y="319405"/>
                </a:cubicBezTo>
                <a:cubicBezTo>
                  <a:pt x="346075" y="272415"/>
                  <a:pt x="359410" y="258445"/>
                  <a:pt x="376555" y="209550"/>
                </a:cubicBezTo>
                <a:cubicBezTo>
                  <a:pt x="393700" y="160655"/>
                  <a:pt x="404495" y="118110"/>
                  <a:pt x="414655" y="76200"/>
                </a:cubicBezTo>
                <a:cubicBezTo>
                  <a:pt x="424815" y="34290"/>
                  <a:pt x="426720" y="12700"/>
                  <a:pt x="428625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142355" y="1490345"/>
            <a:ext cx="141541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2nd dielectric layer</a:t>
            </a:r>
            <a:r>
              <a:rPr lang="en-US" altLang="zh-CN" sz="1000"/>
              <a:t>:</a:t>
            </a:r>
            <a:endParaRPr lang="en-US" altLang="zh-CN" sz="1000"/>
          </a:p>
          <a:p>
            <a:r>
              <a:rPr lang="en-US" altLang="zh-CN" sz="1000"/>
              <a:t>Partial dielectric cover</a:t>
            </a:r>
            <a:endParaRPr lang="en-US" altLang="zh-CN" sz="1000"/>
          </a:p>
        </p:txBody>
      </p:sp>
      <p:sp>
        <p:nvSpPr>
          <p:cNvPr id="16" name="文本框 15"/>
          <p:cNvSpPr txBox="1"/>
          <p:nvPr/>
        </p:nvSpPr>
        <p:spPr>
          <a:xfrm>
            <a:off x="8274685" y="1313815"/>
            <a:ext cx="11715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Strip</a:t>
            </a:r>
            <a:r>
              <a:rPr lang="en-US" altLang="zh-CN" sz="1000"/>
              <a:t>:</a:t>
            </a:r>
            <a:endParaRPr lang="en-US" altLang="zh-CN" sz="1000"/>
          </a:p>
          <a:p>
            <a:r>
              <a:rPr lang="en-US" altLang="zh-CN" sz="1000"/>
              <a:t>Partially covers exposed metal portions</a:t>
            </a:r>
            <a:endParaRPr lang="en-US" altLang="zh-CN" sz="1000"/>
          </a:p>
        </p:txBody>
      </p:sp>
      <p:sp>
        <p:nvSpPr>
          <p:cNvPr id="17" name="任意多边形 16"/>
          <p:cNvSpPr/>
          <p:nvPr/>
        </p:nvSpPr>
        <p:spPr>
          <a:xfrm>
            <a:off x="8343265" y="2004695"/>
            <a:ext cx="266700" cy="2257425"/>
          </a:xfrm>
          <a:custGeom>
            <a:avLst/>
            <a:gdLst>
              <a:gd name="connisteX0" fmla="*/ 266700 w 266700"/>
              <a:gd name="connsiteY0" fmla="*/ 0 h 2257425"/>
              <a:gd name="connisteX1" fmla="*/ 257175 w 266700"/>
              <a:gd name="connsiteY1" fmla="*/ 95250 h 2257425"/>
              <a:gd name="connisteX2" fmla="*/ 252730 w 266700"/>
              <a:gd name="connsiteY2" fmla="*/ 161925 h 2257425"/>
              <a:gd name="connisteX3" fmla="*/ 243205 w 266700"/>
              <a:gd name="connsiteY3" fmla="*/ 243205 h 2257425"/>
              <a:gd name="connisteX4" fmla="*/ 224155 w 266700"/>
              <a:gd name="connsiteY4" fmla="*/ 328930 h 2257425"/>
              <a:gd name="connisteX5" fmla="*/ 209550 w 266700"/>
              <a:gd name="connsiteY5" fmla="*/ 409575 h 2257425"/>
              <a:gd name="connisteX6" fmla="*/ 205105 w 266700"/>
              <a:gd name="connsiteY6" fmla="*/ 476250 h 2257425"/>
              <a:gd name="connisteX7" fmla="*/ 190500 w 266700"/>
              <a:gd name="connsiteY7" fmla="*/ 557530 h 2257425"/>
              <a:gd name="connisteX8" fmla="*/ 180975 w 266700"/>
              <a:gd name="connsiteY8" fmla="*/ 638175 h 2257425"/>
              <a:gd name="connisteX9" fmla="*/ 176530 w 266700"/>
              <a:gd name="connsiteY9" fmla="*/ 719455 h 2257425"/>
              <a:gd name="connisteX10" fmla="*/ 157480 w 266700"/>
              <a:gd name="connsiteY10" fmla="*/ 805180 h 2257425"/>
              <a:gd name="connisteX11" fmla="*/ 142875 w 266700"/>
              <a:gd name="connsiteY11" fmla="*/ 895350 h 2257425"/>
              <a:gd name="connisteX12" fmla="*/ 133350 w 266700"/>
              <a:gd name="connsiteY12" fmla="*/ 1014730 h 2257425"/>
              <a:gd name="connisteX13" fmla="*/ 119380 w 266700"/>
              <a:gd name="connsiteY13" fmla="*/ 1081405 h 2257425"/>
              <a:gd name="connisteX14" fmla="*/ 114300 w 266700"/>
              <a:gd name="connsiteY14" fmla="*/ 1148080 h 2257425"/>
              <a:gd name="connisteX15" fmla="*/ 109855 w 266700"/>
              <a:gd name="connsiteY15" fmla="*/ 1233805 h 2257425"/>
              <a:gd name="connisteX16" fmla="*/ 95250 w 266700"/>
              <a:gd name="connsiteY16" fmla="*/ 1304925 h 2257425"/>
              <a:gd name="connisteX17" fmla="*/ 85725 w 266700"/>
              <a:gd name="connsiteY17" fmla="*/ 1414780 h 2257425"/>
              <a:gd name="connisteX18" fmla="*/ 62230 w 266700"/>
              <a:gd name="connsiteY18" fmla="*/ 1538605 h 2257425"/>
              <a:gd name="connisteX19" fmla="*/ 52705 w 266700"/>
              <a:gd name="connsiteY19" fmla="*/ 1619250 h 2257425"/>
              <a:gd name="connisteX20" fmla="*/ 38100 w 266700"/>
              <a:gd name="connsiteY20" fmla="*/ 1719580 h 2257425"/>
              <a:gd name="connisteX21" fmla="*/ 38100 w 266700"/>
              <a:gd name="connsiteY21" fmla="*/ 1790700 h 2257425"/>
              <a:gd name="connisteX22" fmla="*/ 33655 w 266700"/>
              <a:gd name="connsiteY22" fmla="*/ 1871980 h 2257425"/>
              <a:gd name="connisteX23" fmla="*/ 14605 w 266700"/>
              <a:gd name="connsiteY23" fmla="*/ 1971675 h 2257425"/>
              <a:gd name="connisteX24" fmla="*/ 5080 w 266700"/>
              <a:gd name="connsiteY24" fmla="*/ 2057400 h 2257425"/>
              <a:gd name="connisteX25" fmla="*/ 0 w 266700"/>
              <a:gd name="connsiteY25" fmla="*/ 2124075 h 2257425"/>
              <a:gd name="connisteX26" fmla="*/ 5080 w 266700"/>
              <a:gd name="connsiteY26" fmla="*/ 2190750 h 2257425"/>
              <a:gd name="connisteX27" fmla="*/ 19050 w 266700"/>
              <a:gd name="connsiteY27" fmla="*/ 2257425 h 22574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</a:cxnLst>
            <a:rect l="l" t="t" r="r" b="b"/>
            <a:pathLst>
              <a:path w="266700" h="2257425">
                <a:moveTo>
                  <a:pt x="266700" y="0"/>
                </a:moveTo>
                <a:cubicBezTo>
                  <a:pt x="264795" y="17780"/>
                  <a:pt x="259715" y="62865"/>
                  <a:pt x="257175" y="95250"/>
                </a:cubicBezTo>
                <a:cubicBezTo>
                  <a:pt x="254635" y="127635"/>
                  <a:pt x="255270" y="132080"/>
                  <a:pt x="252730" y="161925"/>
                </a:cubicBezTo>
                <a:cubicBezTo>
                  <a:pt x="250190" y="191770"/>
                  <a:pt x="248920" y="209550"/>
                  <a:pt x="243205" y="243205"/>
                </a:cubicBezTo>
                <a:cubicBezTo>
                  <a:pt x="237490" y="276860"/>
                  <a:pt x="231140" y="295910"/>
                  <a:pt x="224155" y="328930"/>
                </a:cubicBezTo>
                <a:cubicBezTo>
                  <a:pt x="217170" y="361950"/>
                  <a:pt x="213360" y="380365"/>
                  <a:pt x="209550" y="409575"/>
                </a:cubicBezTo>
                <a:cubicBezTo>
                  <a:pt x="205740" y="438785"/>
                  <a:pt x="208915" y="446405"/>
                  <a:pt x="205105" y="476250"/>
                </a:cubicBezTo>
                <a:cubicBezTo>
                  <a:pt x="201295" y="506095"/>
                  <a:pt x="195580" y="525145"/>
                  <a:pt x="190500" y="557530"/>
                </a:cubicBezTo>
                <a:cubicBezTo>
                  <a:pt x="185420" y="589915"/>
                  <a:pt x="183515" y="605790"/>
                  <a:pt x="180975" y="638175"/>
                </a:cubicBezTo>
                <a:cubicBezTo>
                  <a:pt x="178435" y="670560"/>
                  <a:pt x="180975" y="685800"/>
                  <a:pt x="176530" y="719455"/>
                </a:cubicBezTo>
                <a:cubicBezTo>
                  <a:pt x="172085" y="753110"/>
                  <a:pt x="164465" y="770255"/>
                  <a:pt x="157480" y="805180"/>
                </a:cubicBezTo>
                <a:cubicBezTo>
                  <a:pt x="150495" y="840105"/>
                  <a:pt x="147955" y="853440"/>
                  <a:pt x="142875" y="895350"/>
                </a:cubicBezTo>
                <a:cubicBezTo>
                  <a:pt x="137795" y="937260"/>
                  <a:pt x="137795" y="977265"/>
                  <a:pt x="133350" y="1014730"/>
                </a:cubicBezTo>
                <a:cubicBezTo>
                  <a:pt x="128905" y="1052195"/>
                  <a:pt x="123190" y="1054735"/>
                  <a:pt x="119380" y="1081405"/>
                </a:cubicBezTo>
                <a:cubicBezTo>
                  <a:pt x="115570" y="1108075"/>
                  <a:pt x="116205" y="1117600"/>
                  <a:pt x="114300" y="1148080"/>
                </a:cubicBezTo>
                <a:cubicBezTo>
                  <a:pt x="112395" y="1178560"/>
                  <a:pt x="113665" y="1202690"/>
                  <a:pt x="109855" y="1233805"/>
                </a:cubicBezTo>
                <a:cubicBezTo>
                  <a:pt x="106045" y="1264920"/>
                  <a:pt x="100330" y="1268730"/>
                  <a:pt x="95250" y="1304925"/>
                </a:cubicBezTo>
                <a:cubicBezTo>
                  <a:pt x="90170" y="1341120"/>
                  <a:pt x="92075" y="1367790"/>
                  <a:pt x="85725" y="1414780"/>
                </a:cubicBezTo>
                <a:cubicBezTo>
                  <a:pt x="79375" y="1461770"/>
                  <a:pt x="68580" y="1497965"/>
                  <a:pt x="62230" y="1538605"/>
                </a:cubicBezTo>
                <a:cubicBezTo>
                  <a:pt x="55880" y="1579245"/>
                  <a:pt x="57785" y="1583055"/>
                  <a:pt x="52705" y="1619250"/>
                </a:cubicBezTo>
                <a:cubicBezTo>
                  <a:pt x="47625" y="1655445"/>
                  <a:pt x="41275" y="1685290"/>
                  <a:pt x="38100" y="1719580"/>
                </a:cubicBezTo>
                <a:cubicBezTo>
                  <a:pt x="34925" y="1753870"/>
                  <a:pt x="38735" y="1760220"/>
                  <a:pt x="38100" y="1790700"/>
                </a:cubicBezTo>
                <a:cubicBezTo>
                  <a:pt x="37465" y="1821180"/>
                  <a:pt x="38100" y="1835785"/>
                  <a:pt x="33655" y="1871980"/>
                </a:cubicBezTo>
                <a:cubicBezTo>
                  <a:pt x="29210" y="1908175"/>
                  <a:pt x="20320" y="1934845"/>
                  <a:pt x="14605" y="1971675"/>
                </a:cubicBezTo>
                <a:cubicBezTo>
                  <a:pt x="8890" y="2008505"/>
                  <a:pt x="8255" y="2026920"/>
                  <a:pt x="5080" y="2057400"/>
                </a:cubicBezTo>
                <a:cubicBezTo>
                  <a:pt x="1905" y="2087880"/>
                  <a:pt x="0" y="2097405"/>
                  <a:pt x="0" y="2124075"/>
                </a:cubicBezTo>
                <a:cubicBezTo>
                  <a:pt x="0" y="2150745"/>
                  <a:pt x="1270" y="2164080"/>
                  <a:pt x="5080" y="2190750"/>
                </a:cubicBezTo>
                <a:cubicBezTo>
                  <a:pt x="8890" y="2217420"/>
                  <a:pt x="16510" y="2245360"/>
                  <a:pt x="19050" y="2257425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525635" y="1144270"/>
            <a:ext cx="130937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 b="1"/>
              <a:t>Exposed portion of metal</a:t>
            </a:r>
            <a:r>
              <a:rPr lang="en-US" altLang="zh-CN" sz="1000"/>
              <a:t>:</a:t>
            </a:r>
            <a:endParaRPr lang="en-US" altLang="zh-CN" sz="1000"/>
          </a:p>
          <a:p>
            <a:r>
              <a:rPr lang="en-US" altLang="zh-CN" sz="1000"/>
              <a:t>Electrical traces not covered by 2nd dielectric layer</a:t>
            </a:r>
            <a:endParaRPr lang="en-US" altLang="zh-CN" sz="1000"/>
          </a:p>
        </p:txBody>
      </p:sp>
      <p:sp>
        <p:nvSpPr>
          <p:cNvPr id="19" name="任意多边形 18"/>
          <p:cNvSpPr/>
          <p:nvPr/>
        </p:nvSpPr>
        <p:spPr>
          <a:xfrm>
            <a:off x="9762490" y="2038350"/>
            <a:ext cx="293370" cy="2290445"/>
          </a:xfrm>
          <a:custGeom>
            <a:avLst/>
            <a:gdLst>
              <a:gd name="connisteX0" fmla="*/ 0 w 293211"/>
              <a:gd name="connsiteY0" fmla="*/ 2290445 h 2290445"/>
              <a:gd name="connisteX1" fmla="*/ 33655 w 293211"/>
              <a:gd name="connsiteY1" fmla="*/ 2223770 h 2290445"/>
              <a:gd name="connisteX2" fmla="*/ 47625 w 293211"/>
              <a:gd name="connsiteY2" fmla="*/ 2114550 h 2290445"/>
              <a:gd name="connisteX3" fmla="*/ 76200 w 293211"/>
              <a:gd name="connsiteY3" fmla="*/ 2004695 h 2290445"/>
              <a:gd name="connisteX4" fmla="*/ 95250 w 293211"/>
              <a:gd name="connsiteY4" fmla="*/ 1885950 h 2290445"/>
              <a:gd name="connisteX5" fmla="*/ 138430 w 293211"/>
              <a:gd name="connsiteY5" fmla="*/ 1747520 h 2290445"/>
              <a:gd name="connisteX6" fmla="*/ 157480 w 293211"/>
              <a:gd name="connsiteY6" fmla="*/ 1666875 h 2290445"/>
              <a:gd name="connisteX7" fmla="*/ 171450 w 293211"/>
              <a:gd name="connsiteY7" fmla="*/ 1600200 h 2290445"/>
              <a:gd name="connisteX8" fmla="*/ 190500 w 293211"/>
              <a:gd name="connsiteY8" fmla="*/ 1514475 h 2290445"/>
              <a:gd name="connisteX9" fmla="*/ 205105 w 293211"/>
              <a:gd name="connsiteY9" fmla="*/ 1423670 h 2290445"/>
              <a:gd name="connisteX10" fmla="*/ 219075 w 293211"/>
              <a:gd name="connsiteY10" fmla="*/ 1352550 h 2290445"/>
              <a:gd name="connisteX11" fmla="*/ 252730 w 293211"/>
              <a:gd name="connsiteY11" fmla="*/ 1209675 h 2290445"/>
              <a:gd name="connisteX12" fmla="*/ 271780 w 293211"/>
              <a:gd name="connsiteY12" fmla="*/ 1114425 h 2290445"/>
              <a:gd name="connisteX13" fmla="*/ 276225 w 293211"/>
              <a:gd name="connsiteY13" fmla="*/ 842645 h 2290445"/>
              <a:gd name="connisteX14" fmla="*/ 262255 w 293211"/>
              <a:gd name="connsiteY14" fmla="*/ 762000 h 2290445"/>
              <a:gd name="connisteX15" fmla="*/ 276225 w 293211"/>
              <a:gd name="connsiteY15" fmla="*/ 676275 h 2290445"/>
              <a:gd name="connisteX16" fmla="*/ 290830 w 293211"/>
              <a:gd name="connsiteY16" fmla="*/ 575945 h 2290445"/>
              <a:gd name="connisteX17" fmla="*/ 290830 w 293211"/>
              <a:gd name="connsiteY17" fmla="*/ 495300 h 2290445"/>
              <a:gd name="connisteX18" fmla="*/ 276225 w 293211"/>
              <a:gd name="connsiteY18" fmla="*/ 423545 h 2290445"/>
              <a:gd name="connisteX19" fmla="*/ 276225 w 293211"/>
              <a:gd name="connsiteY19" fmla="*/ 356870 h 2290445"/>
              <a:gd name="connisteX20" fmla="*/ 276225 w 293211"/>
              <a:gd name="connsiteY20" fmla="*/ 290195 h 2290445"/>
              <a:gd name="connisteX21" fmla="*/ 281305 w 293211"/>
              <a:gd name="connsiteY21" fmla="*/ 219075 h 2290445"/>
              <a:gd name="connisteX22" fmla="*/ 285750 w 293211"/>
              <a:gd name="connsiteY22" fmla="*/ 147320 h 2290445"/>
              <a:gd name="connisteX23" fmla="*/ 285750 w 293211"/>
              <a:gd name="connsiteY23" fmla="*/ 80645 h 2290445"/>
              <a:gd name="connisteX24" fmla="*/ 285750 w 293211"/>
              <a:gd name="connsiteY24" fmla="*/ 0 h 22904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</a:cxnLst>
            <a:rect l="l" t="t" r="r" b="b"/>
            <a:pathLst>
              <a:path w="293211" h="2290445">
                <a:moveTo>
                  <a:pt x="0" y="2290445"/>
                </a:moveTo>
                <a:cubicBezTo>
                  <a:pt x="6350" y="2279015"/>
                  <a:pt x="24130" y="2258695"/>
                  <a:pt x="33655" y="2223770"/>
                </a:cubicBezTo>
                <a:cubicBezTo>
                  <a:pt x="43180" y="2188845"/>
                  <a:pt x="39370" y="2158365"/>
                  <a:pt x="47625" y="2114550"/>
                </a:cubicBezTo>
                <a:cubicBezTo>
                  <a:pt x="55880" y="2070735"/>
                  <a:pt x="66675" y="2050415"/>
                  <a:pt x="76200" y="2004695"/>
                </a:cubicBezTo>
                <a:cubicBezTo>
                  <a:pt x="85725" y="1958975"/>
                  <a:pt x="82550" y="1937385"/>
                  <a:pt x="95250" y="1885950"/>
                </a:cubicBezTo>
                <a:cubicBezTo>
                  <a:pt x="107950" y="1834515"/>
                  <a:pt x="125730" y="1791335"/>
                  <a:pt x="138430" y="1747520"/>
                </a:cubicBezTo>
                <a:cubicBezTo>
                  <a:pt x="151130" y="1703705"/>
                  <a:pt x="151130" y="1696085"/>
                  <a:pt x="157480" y="1666875"/>
                </a:cubicBezTo>
                <a:cubicBezTo>
                  <a:pt x="163830" y="1637665"/>
                  <a:pt x="165100" y="1630680"/>
                  <a:pt x="171450" y="1600200"/>
                </a:cubicBezTo>
                <a:cubicBezTo>
                  <a:pt x="177800" y="1569720"/>
                  <a:pt x="183515" y="1550035"/>
                  <a:pt x="190500" y="1514475"/>
                </a:cubicBezTo>
                <a:cubicBezTo>
                  <a:pt x="197485" y="1478915"/>
                  <a:pt x="199390" y="1456055"/>
                  <a:pt x="205105" y="1423670"/>
                </a:cubicBezTo>
                <a:cubicBezTo>
                  <a:pt x="210820" y="1391285"/>
                  <a:pt x="209550" y="1395095"/>
                  <a:pt x="219075" y="1352550"/>
                </a:cubicBezTo>
                <a:cubicBezTo>
                  <a:pt x="228600" y="1310005"/>
                  <a:pt x="241935" y="1257300"/>
                  <a:pt x="252730" y="1209675"/>
                </a:cubicBezTo>
                <a:cubicBezTo>
                  <a:pt x="263525" y="1162050"/>
                  <a:pt x="267335" y="1188085"/>
                  <a:pt x="271780" y="1114425"/>
                </a:cubicBezTo>
                <a:cubicBezTo>
                  <a:pt x="276225" y="1040765"/>
                  <a:pt x="278130" y="913130"/>
                  <a:pt x="276225" y="842645"/>
                </a:cubicBezTo>
                <a:cubicBezTo>
                  <a:pt x="274320" y="772160"/>
                  <a:pt x="262255" y="795020"/>
                  <a:pt x="262255" y="762000"/>
                </a:cubicBezTo>
                <a:cubicBezTo>
                  <a:pt x="262255" y="728980"/>
                  <a:pt x="270510" y="713740"/>
                  <a:pt x="276225" y="676275"/>
                </a:cubicBezTo>
                <a:cubicBezTo>
                  <a:pt x="281940" y="638810"/>
                  <a:pt x="287655" y="612140"/>
                  <a:pt x="290830" y="575945"/>
                </a:cubicBezTo>
                <a:cubicBezTo>
                  <a:pt x="294005" y="539750"/>
                  <a:pt x="294005" y="525780"/>
                  <a:pt x="290830" y="495300"/>
                </a:cubicBezTo>
                <a:cubicBezTo>
                  <a:pt x="287655" y="464820"/>
                  <a:pt x="279400" y="451485"/>
                  <a:pt x="276225" y="423545"/>
                </a:cubicBezTo>
                <a:cubicBezTo>
                  <a:pt x="273050" y="395605"/>
                  <a:pt x="276225" y="383540"/>
                  <a:pt x="276225" y="356870"/>
                </a:cubicBezTo>
                <a:cubicBezTo>
                  <a:pt x="276225" y="330200"/>
                  <a:pt x="274955" y="317500"/>
                  <a:pt x="276225" y="290195"/>
                </a:cubicBezTo>
                <a:cubicBezTo>
                  <a:pt x="277495" y="262890"/>
                  <a:pt x="279400" y="247650"/>
                  <a:pt x="281305" y="219075"/>
                </a:cubicBezTo>
                <a:cubicBezTo>
                  <a:pt x="283210" y="190500"/>
                  <a:pt x="285115" y="175260"/>
                  <a:pt x="285750" y="147320"/>
                </a:cubicBezTo>
                <a:cubicBezTo>
                  <a:pt x="286385" y="119380"/>
                  <a:pt x="285750" y="109855"/>
                  <a:pt x="285750" y="80645"/>
                </a:cubicBezTo>
                <a:cubicBezTo>
                  <a:pt x="285750" y="51435"/>
                  <a:pt x="285750" y="14605"/>
                  <a:pt x="285750" y="0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大括号 19"/>
          <p:cNvSpPr/>
          <p:nvPr/>
        </p:nvSpPr>
        <p:spPr>
          <a:xfrm>
            <a:off x="10895330" y="2364105"/>
            <a:ext cx="114935" cy="3503930"/>
          </a:xfrm>
          <a:prstGeom prst="righ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158220" y="3765550"/>
            <a:ext cx="937260" cy="8604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threads arranged in </a:t>
            </a:r>
            <a:r>
              <a:rPr lang="en-US" altLang="zh-CN" sz="1000" b="1"/>
              <a:t>pillbox-cartridge assembly</a:t>
            </a:r>
            <a:endParaRPr lang="en-US" altLang="zh-CN" sz="1000" b="1"/>
          </a:p>
        </p:txBody>
      </p:sp>
    </p:spTree>
    <p:custDataLst>
      <p:tags r:id="rId3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6.1: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282" t="11544" r="6150" b="79154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6" name="图片 5" descr="Step 6(1)"/>
          <p:cNvPicPr>
            <a:picLocks noChangeAspect="1"/>
          </p:cNvPicPr>
          <p:nvPr/>
        </p:nvPicPr>
        <p:blipFill>
          <a:blip r:embed="rId2"/>
          <a:srcRect l="25948" t="38955" r="58358" b="18628"/>
          <a:stretch>
            <a:fillRect/>
          </a:stretch>
        </p:blipFill>
        <p:spPr>
          <a:xfrm rot="5400000">
            <a:off x="4746625" y="298450"/>
            <a:ext cx="2698750" cy="6261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6.2: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537" t="20853" r="5895" b="69845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6" name="图片 5" descr="Step 6(1)"/>
          <p:cNvPicPr>
            <a:picLocks noChangeAspect="1"/>
          </p:cNvPicPr>
          <p:nvPr/>
        </p:nvPicPr>
        <p:blipFill>
          <a:blip r:embed="rId2"/>
          <a:srcRect l="41531" t="42285" r="42775" b="19876"/>
          <a:stretch>
            <a:fillRect/>
          </a:stretch>
        </p:blipFill>
        <p:spPr>
          <a:xfrm rot="5400000">
            <a:off x="4408805" y="636270"/>
            <a:ext cx="2698750" cy="5585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6.3: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791" t="30304" r="5641" b="60394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6" name="图片 5" descr="Step 6(1)"/>
          <p:cNvPicPr>
            <a:picLocks noChangeAspect="1"/>
          </p:cNvPicPr>
          <p:nvPr/>
        </p:nvPicPr>
        <p:blipFill>
          <a:blip r:embed="rId2"/>
          <a:srcRect l="57410" t="45382" r="27532" b="19274"/>
          <a:stretch>
            <a:fillRect/>
          </a:stretch>
        </p:blipFill>
        <p:spPr>
          <a:xfrm rot="5400000">
            <a:off x="4279265" y="765810"/>
            <a:ext cx="2589530" cy="52171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6.4: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451" t="39471" r="5981" b="51227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3" name="图片 2" descr="Step 6(2)"/>
          <p:cNvPicPr>
            <a:picLocks noChangeAspect="1"/>
          </p:cNvPicPr>
          <p:nvPr/>
        </p:nvPicPr>
        <p:blipFill>
          <a:blip r:embed="rId2"/>
          <a:srcRect l="16342" t="42483" r="58233" b="3419"/>
          <a:stretch>
            <a:fillRect/>
          </a:stretch>
        </p:blipFill>
        <p:spPr>
          <a:xfrm rot="5400000">
            <a:off x="6359525" y="819785"/>
            <a:ext cx="3108325" cy="5476240"/>
          </a:xfrm>
          <a:prstGeom prst="rect">
            <a:avLst/>
          </a:prstGeom>
        </p:spPr>
      </p:pic>
      <p:pic>
        <p:nvPicPr>
          <p:cNvPr id="6" name="图片 5" descr="006nX5cDly4gouukdlau2j30ht06j0tt"/>
          <p:cNvPicPr>
            <a:picLocks noChangeAspect="1"/>
          </p:cNvPicPr>
          <p:nvPr/>
        </p:nvPicPr>
        <p:blipFill>
          <a:blip r:embed="rId3"/>
          <a:srcRect t="26440" r="56942"/>
          <a:stretch>
            <a:fillRect/>
          </a:stretch>
        </p:blipFill>
        <p:spPr>
          <a:xfrm>
            <a:off x="488315" y="2129790"/>
            <a:ext cx="4344035" cy="27209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6.5 + 6.6: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1130" t="48709" r="5302" b="41989"/>
          <a:stretch>
            <a:fillRect/>
          </a:stretch>
        </p:blipFill>
        <p:spPr>
          <a:xfrm>
            <a:off x="3605530" y="482600"/>
            <a:ext cx="6251575" cy="831215"/>
          </a:xfrm>
          <a:prstGeom prst="rect">
            <a:avLst/>
          </a:prstGeom>
        </p:spPr>
      </p:pic>
      <p:pic>
        <p:nvPicPr>
          <p:cNvPr id="3" name="图片 2" descr="Step 6(2)"/>
          <p:cNvPicPr>
            <a:picLocks noChangeAspect="1"/>
          </p:cNvPicPr>
          <p:nvPr/>
        </p:nvPicPr>
        <p:blipFill>
          <a:blip r:embed="rId2"/>
          <a:srcRect l="41980" t="60455" r="31904" b="5063"/>
          <a:stretch>
            <a:fillRect/>
          </a:stretch>
        </p:blipFill>
        <p:spPr>
          <a:xfrm rot="5400000">
            <a:off x="4499610" y="2410460"/>
            <a:ext cx="3192780" cy="3490595"/>
          </a:xfrm>
          <a:prstGeom prst="rect">
            <a:avLst/>
          </a:prstGeom>
        </p:spPr>
      </p:pic>
      <p:pic>
        <p:nvPicPr>
          <p:cNvPr id="5" name="图片 4" descr="截图20240506211427"/>
          <p:cNvPicPr>
            <a:picLocks noChangeAspect="1"/>
          </p:cNvPicPr>
          <p:nvPr/>
        </p:nvPicPr>
        <p:blipFill>
          <a:blip r:embed="rId1"/>
          <a:srcRect l="10706" t="58089" r="5726" b="32609"/>
          <a:stretch>
            <a:fillRect/>
          </a:stretch>
        </p:blipFill>
        <p:spPr>
          <a:xfrm>
            <a:off x="3605530" y="1245870"/>
            <a:ext cx="6251575" cy="8312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6.7: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366" t="67327" r="6066" b="23371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3" name="图片 2" descr="Step 6(2)"/>
          <p:cNvPicPr>
            <a:picLocks noChangeAspect="1"/>
          </p:cNvPicPr>
          <p:nvPr/>
        </p:nvPicPr>
        <p:blipFill>
          <a:blip r:embed="rId2"/>
          <a:srcRect l="67301" t="62745" r="10478" b="6750"/>
          <a:stretch>
            <a:fillRect/>
          </a:stretch>
        </p:blipFill>
        <p:spPr>
          <a:xfrm rot="5400000">
            <a:off x="4648835" y="1788160"/>
            <a:ext cx="2887345" cy="3282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6.8:</a:t>
            </a:r>
            <a:endParaRPr lang="en-US" altLang="zh-CN"/>
          </a:p>
        </p:txBody>
      </p:sp>
      <p:pic>
        <p:nvPicPr>
          <p:cNvPr id="4" name="图片 3" descr="截图20240506211427"/>
          <p:cNvPicPr>
            <a:picLocks noChangeAspect="1"/>
          </p:cNvPicPr>
          <p:nvPr/>
        </p:nvPicPr>
        <p:blipFill>
          <a:blip r:embed="rId1"/>
          <a:srcRect l="10026" t="76352" r="6406" b="14346"/>
          <a:stretch>
            <a:fillRect/>
          </a:stretch>
        </p:blipFill>
        <p:spPr>
          <a:xfrm>
            <a:off x="2429510" y="444500"/>
            <a:ext cx="6251575" cy="831215"/>
          </a:xfrm>
          <a:prstGeom prst="rect">
            <a:avLst/>
          </a:prstGeom>
        </p:spPr>
      </p:pic>
      <p:pic>
        <p:nvPicPr>
          <p:cNvPr id="3" name="图片 2" descr="Step 6(2)"/>
          <p:cNvPicPr>
            <a:picLocks noChangeAspect="1"/>
          </p:cNvPicPr>
          <p:nvPr/>
        </p:nvPicPr>
        <p:blipFill>
          <a:blip r:embed="rId2"/>
          <a:srcRect l="22097" t="5854" r="54197" b="57781"/>
          <a:stretch>
            <a:fillRect/>
          </a:stretch>
        </p:blipFill>
        <p:spPr>
          <a:xfrm rot="5400000">
            <a:off x="4555490" y="1472565"/>
            <a:ext cx="3080385" cy="3912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6.85: Strip Photoresist (not shown in patent)</a:t>
            </a:r>
            <a:endParaRPr lang="en-US" altLang="zh-CN"/>
          </a:p>
        </p:txBody>
      </p:sp>
      <p:pic>
        <p:nvPicPr>
          <p:cNvPr id="5" name="图片 4" descr="Step 6(2)"/>
          <p:cNvPicPr>
            <a:picLocks noChangeAspect="1"/>
          </p:cNvPicPr>
          <p:nvPr/>
        </p:nvPicPr>
        <p:blipFill>
          <a:blip r:embed="rId1"/>
          <a:srcRect l="50553" t="8203" r="27676" b="55432"/>
          <a:stretch>
            <a:fillRect/>
          </a:stretch>
        </p:blipFill>
        <p:spPr>
          <a:xfrm rot="5400000">
            <a:off x="4624070" y="1471930"/>
            <a:ext cx="2828925" cy="39128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" name="组合 9"/>
          <p:cNvGrpSpPr/>
          <p:nvPr/>
        </p:nvGrpSpPr>
        <p:grpSpPr>
          <a:xfrm>
            <a:off x="1692910" y="927100"/>
            <a:ext cx="8718550" cy="4956810"/>
            <a:chOff x="3790" y="1374"/>
            <a:chExt cx="12095" cy="6761"/>
          </a:xfrm>
        </p:grpSpPr>
        <p:pic>
          <p:nvPicPr>
            <p:cNvPr id="5" name="图片 4" descr="Step 6(1)"/>
            <p:cNvPicPr>
              <a:picLocks noChangeAspect="1"/>
            </p:cNvPicPr>
            <p:nvPr/>
          </p:nvPicPr>
          <p:blipFill>
            <a:blip r:embed="rId1"/>
            <a:srcRect l="21102" t="38955" r="27126" b="18628"/>
            <a:stretch>
              <a:fillRect/>
            </a:stretch>
          </p:blipFill>
          <p:spPr>
            <a:xfrm rot="5400000">
              <a:off x="2791" y="2373"/>
              <a:ext cx="6730" cy="4733"/>
            </a:xfrm>
            <a:prstGeom prst="rect">
              <a:avLst/>
            </a:prstGeom>
          </p:spPr>
        </p:pic>
        <p:pic>
          <p:nvPicPr>
            <p:cNvPr id="4" name="图片 3" descr="Step 6(2)"/>
            <p:cNvPicPr>
              <a:picLocks noChangeAspect="1"/>
            </p:cNvPicPr>
            <p:nvPr/>
          </p:nvPicPr>
          <p:blipFill>
            <a:blip r:embed="rId2"/>
            <a:srcRect l="16342" t="5702" r="10746"/>
            <a:stretch>
              <a:fillRect/>
            </a:stretch>
          </p:blipFill>
          <p:spPr>
            <a:xfrm rot="5400000">
              <a:off x="8824" y="1074"/>
              <a:ext cx="6761" cy="7363"/>
            </a:xfrm>
            <a:prstGeom prst="rect">
              <a:avLst/>
            </a:prstGeom>
          </p:spPr>
        </p:pic>
        <p:cxnSp>
          <p:nvCxnSpPr>
            <p:cNvPr id="9" name="直接箭头连接符 8"/>
            <p:cNvCxnSpPr/>
            <p:nvPr/>
          </p:nvCxnSpPr>
          <p:spPr>
            <a:xfrm flipV="1">
              <a:off x="7567" y="1822"/>
              <a:ext cx="1522" cy="556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7. Electroplate Current Bus onto Surface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835" y="1129665"/>
            <a:ext cx="4575175" cy="5243830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-4103" t="67957" r="4103" b="22889"/>
          <a:stretch>
            <a:fillRect/>
          </a:stretch>
        </p:blipFill>
        <p:spPr>
          <a:xfrm>
            <a:off x="251460" y="1202055"/>
            <a:ext cx="6798310" cy="75946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905510" y="4911725"/>
            <a:ext cx="6184265" cy="1663065"/>
            <a:chOff x="4347" y="4095"/>
            <a:chExt cx="11090" cy="3175"/>
          </a:xfrm>
        </p:grpSpPr>
        <p:pic>
          <p:nvPicPr>
            <p:cNvPr id="9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368" t="64011" r="52926" b="26515"/>
            <a:stretch>
              <a:fillRect/>
            </a:stretch>
          </p:blipFill>
          <p:spPr>
            <a:xfrm>
              <a:off x="5281" y="4095"/>
              <a:ext cx="8638" cy="2610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347" y="6950"/>
              <a:ext cx="11091" cy="320"/>
              <a:chOff x="3905" y="7280"/>
              <a:chExt cx="11091" cy="320"/>
            </a:xfrm>
          </p:grpSpPr>
          <p:pic>
            <p:nvPicPr>
              <p:cNvPr id="10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34571" t="85848" r="373" b="11633"/>
              <a:stretch>
                <a:fillRect/>
              </a:stretch>
            </p:blipFill>
            <p:spPr>
              <a:xfrm>
                <a:off x="3905" y="7280"/>
                <a:ext cx="7691" cy="320"/>
              </a:xfrm>
              <a:prstGeom prst="rect">
                <a:avLst/>
              </a:prstGeom>
            </p:spPr>
          </p:pic>
          <p:pic>
            <p:nvPicPr>
              <p:cNvPr id="25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990" t="88682" r="69819" b="8878"/>
              <a:stretch>
                <a:fillRect/>
              </a:stretch>
            </p:blipFill>
            <p:spPr>
              <a:xfrm>
                <a:off x="11546" y="7280"/>
                <a:ext cx="3451" cy="310"/>
              </a:xfrm>
              <a:prstGeom prst="rect">
                <a:avLst/>
              </a:prstGeom>
            </p:spPr>
          </p:pic>
        </p:grpSp>
        <p:sp>
          <p:nvSpPr>
            <p:cNvPr id="40" name="圆角矩形 39"/>
            <p:cNvSpPr/>
            <p:nvPr/>
          </p:nvSpPr>
          <p:spPr>
            <a:xfrm>
              <a:off x="6646" y="4980"/>
              <a:ext cx="6849" cy="4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4" name="图片 13" descr="Step 7(2)"/>
          <p:cNvPicPr>
            <a:picLocks noChangeAspect="1"/>
          </p:cNvPicPr>
          <p:nvPr/>
        </p:nvPicPr>
        <p:blipFill>
          <a:blip r:embed="rId4"/>
          <a:srcRect l="48302" t="28114" r="31341" b="19139"/>
          <a:stretch>
            <a:fillRect/>
          </a:stretch>
        </p:blipFill>
        <p:spPr>
          <a:xfrm rot="5400000">
            <a:off x="2413635" y="1115060"/>
            <a:ext cx="2472690" cy="48037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Lengthwise Cross-section View of 1 Electrode Thread</a:t>
            </a:r>
            <a:endParaRPr lang="en-US" altLang="zh-CN"/>
          </a:p>
        </p:txBody>
      </p:sp>
      <p:pic>
        <p:nvPicPr>
          <p:cNvPr id="4" name="图片 3" descr="截图202405062117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6010" y="2052955"/>
            <a:ext cx="7460615" cy="36334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7020" y="2690495"/>
            <a:ext cx="181419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partially covering strips</a:t>
            </a:r>
            <a:endParaRPr lang="en-US" altLang="zh-CN" sz="1200"/>
          </a:p>
        </p:txBody>
      </p:sp>
      <p:sp>
        <p:nvSpPr>
          <p:cNvPr id="6" name="文本框 5"/>
          <p:cNvSpPr txBox="1"/>
          <p:nvPr/>
        </p:nvSpPr>
        <p:spPr>
          <a:xfrm>
            <a:off x="3169285" y="3153410"/>
            <a:ext cx="1167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partial cover</a:t>
            </a:r>
            <a:endParaRPr lang="en-US" altLang="zh-CN" sz="1200"/>
          </a:p>
        </p:txBody>
      </p:sp>
      <p:sp>
        <p:nvSpPr>
          <p:cNvPr id="7" name="文本框 6"/>
          <p:cNvSpPr txBox="1"/>
          <p:nvPr/>
        </p:nvSpPr>
        <p:spPr>
          <a:xfrm>
            <a:off x="7787005" y="3153410"/>
            <a:ext cx="22225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partial cover incuding side</a:t>
            </a:r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993515" y="4242435"/>
            <a:ext cx="1167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dielectric base</a:t>
            </a:r>
            <a:endParaRPr lang="en-US" altLang="zh-CN" sz="1200"/>
          </a:p>
        </p:txBody>
      </p:sp>
      <p:sp>
        <p:nvSpPr>
          <p:cNvPr id="9" name="文本框 8"/>
          <p:cNvSpPr txBox="1"/>
          <p:nvPr/>
        </p:nvSpPr>
        <p:spPr>
          <a:xfrm>
            <a:off x="1824990" y="3602355"/>
            <a:ext cx="11671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electrical trace</a:t>
            </a:r>
            <a:endParaRPr lang="en-US" altLang="zh-CN" sz="1200"/>
          </a:p>
        </p:txBody>
      </p:sp>
      <p:sp>
        <p:nvSpPr>
          <p:cNvPr id="10" name="任意多边形 9"/>
          <p:cNvSpPr/>
          <p:nvPr/>
        </p:nvSpPr>
        <p:spPr>
          <a:xfrm>
            <a:off x="2912110" y="3747770"/>
            <a:ext cx="304800" cy="263525"/>
          </a:xfrm>
          <a:custGeom>
            <a:avLst/>
            <a:gdLst>
              <a:gd name="connisteX0" fmla="*/ 0 w 304800"/>
              <a:gd name="connsiteY0" fmla="*/ 0 h 263319"/>
              <a:gd name="connisteX1" fmla="*/ 52070 w 304800"/>
              <a:gd name="connsiteY1" fmla="*/ 66675 h 263319"/>
              <a:gd name="connisteX2" fmla="*/ 66675 w 304800"/>
              <a:gd name="connsiteY2" fmla="*/ 142875 h 263319"/>
              <a:gd name="connisteX3" fmla="*/ 85725 w 304800"/>
              <a:gd name="connsiteY3" fmla="*/ 209550 h 263319"/>
              <a:gd name="connisteX4" fmla="*/ 161925 w 304800"/>
              <a:gd name="connsiteY4" fmla="*/ 257175 h 263319"/>
              <a:gd name="connisteX5" fmla="*/ 238125 w 304800"/>
              <a:gd name="connsiteY5" fmla="*/ 262255 h 263319"/>
              <a:gd name="connisteX6" fmla="*/ 304800 w 304800"/>
              <a:gd name="connsiteY6" fmla="*/ 262255 h 26331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04800" h="263320">
                <a:moveTo>
                  <a:pt x="0" y="0"/>
                </a:moveTo>
                <a:cubicBezTo>
                  <a:pt x="10160" y="12065"/>
                  <a:pt x="38735" y="38100"/>
                  <a:pt x="52070" y="66675"/>
                </a:cubicBezTo>
                <a:cubicBezTo>
                  <a:pt x="65405" y="95250"/>
                  <a:pt x="59690" y="114300"/>
                  <a:pt x="66675" y="142875"/>
                </a:cubicBezTo>
                <a:cubicBezTo>
                  <a:pt x="73660" y="171450"/>
                  <a:pt x="66675" y="186690"/>
                  <a:pt x="85725" y="209550"/>
                </a:cubicBezTo>
                <a:cubicBezTo>
                  <a:pt x="104775" y="232410"/>
                  <a:pt x="131445" y="246380"/>
                  <a:pt x="161925" y="257175"/>
                </a:cubicBezTo>
                <a:cubicBezTo>
                  <a:pt x="192405" y="267970"/>
                  <a:pt x="209550" y="260985"/>
                  <a:pt x="238125" y="262255"/>
                </a:cubicBezTo>
                <a:cubicBezTo>
                  <a:pt x="266700" y="263525"/>
                  <a:pt x="292735" y="262255"/>
                  <a:pt x="304800" y="262255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58900" y="3921760"/>
            <a:ext cx="1066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to engagement feature / loop</a:t>
            </a:r>
            <a:endParaRPr lang="en-US" altLang="zh-CN" sz="1000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2425700" y="4102100"/>
            <a:ext cx="705485" cy="12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9715500" y="3522980"/>
            <a:ext cx="10668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insulate right end of traces</a:t>
            </a:r>
            <a:endParaRPr lang="en-US" altLang="zh-CN" sz="1000"/>
          </a:p>
        </p:txBody>
      </p:sp>
      <p:sp>
        <p:nvSpPr>
          <p:cNvPr id="14" name="任意多边形 13"/>
          <p:cNvSpPr/>
          <p:nvPr/>
        </p:nvSpPr>
        <p:spPr>
          <a:xfrm>
            <a:off x="9207500" y="3655695"/>
            <a:ext cx="508000" cy="47625"/>
          </a:xfrm>
          <a:custGeom>
            <a:avLst/>
            <a:gdLst>
              <a:gd name="connisteX0" fmla="*/ 0 w 508000"/>
              <a:gd name="connsiteY0" fmla="*/ 46462 h 47591"/>
              <a:gd name="connisteX1" fmla="*/ 82550 w 508000"/>
              <a:gd name="connsiteY1" fmla="*/ 46462 h 47591"/>
              <a:gd name="connisteX2" fmla="*/ 152400 w 508000"/>
              <a:gd name="connsiteY2" fmla="*/ 33762 h 47591"/>
              <a:gd name="connisteX3" fmla="*/ 222250 w 508000"/>
              <a:gd name="connsiteY3" fmla="*/ 21062 h 47591"/>
              <a:gd name="connisteX4" fmla="*/ 292100 w 508000"/>
              <a:gd name="connsiteY4" fmla="*/ 2012 h 47591"/>
              <a:gd name="connisteX5" fmla="*/ 368300 w 508000"/>
              <a:gd name="connsiteY5" fmla="*/ 2012 h 47591"/>
              <a:gd name="connisteX6" fmla="*/ 438150 w 508000"/>
              <a:gd name="connsiteY6" fmla="*/ 8362 h 47591"/>
              <a:gd name="connisteX7" fmla="*/ 508000 w 508000"/>
              <a:gd name="connsiteY7" fmla="*/ 8362 h 4759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08000" h="47591">
                <a:moveTo>
                  <a:pt x="0" y="46462"/>
                </a:moveTo>
                <a:cubicBezTo>
                  <a:pt x="15240" y="46462"/>
                  <a:pt x="52070" y="49002"/>
                  <a:pt x="82550" y="46462"/>
                </a:cubicBezTo>
                <a:cubicBezTo>
                  <a:pt x="113030" y="43922"/>
                  <a:pt x="124460" y="38842"/>
                  <a:pt x="152400" y="33762"/>
                </a:cubicBezTo>
                <a:cubicBezTo>
                  <a:pt x="180340" y="28682"/>
                  <a:pt x="194310" y="27412"/>
                  <a:pt x="222250" y="21062"/>
                </a:cubicBezTo>
                <a:cubicBezTo>
                  <a:pt x="250190" y="14712"/>
                  <a:pt x="262890" y="5822"/>
                  <a:pt x="292100" y="2012"/>
                </a:cubicBezTo>
                <a:cubicBezTo>
                  <a:pt x="321310" y="-1798"/>
                  <a:pt x="339090" y="742"/>
                  <a:pt x="368300" y="2012"/>
                </a:cubicBezTo>
                <a:cubicBezTo>
                  <a:pt x="397510" y="3282"/>
                  <a:pt x="410210" y="7092"/>
                  <a:pt x="438150" y="8362"/>
                </a:cubicBezTo>
                <a:cubicBezTo>
                  <a:pt x="466090" y="9632"/>
                  <a:pt x="495300" y="8362"/>
                  <a:pt x="508000" y="8362"/>
                </a:cubicBezTo>
              </a:path>
            </a:pathLst>
          </a:cu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2971165" y="3050540"/>
            <a:ext cx="6807200" cy="1191895"/>
          </a:xfrm>
          <a:prstGeom prst="roundRect">
            <a:avLst/>
          </a:prstGeom>
          <a:solidFill>
            <a:srgbClr val="00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7787005" y="2584450"/>
            <a:ext cx="582295" cy="45148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060055" y="1504315"/>
            <a:ext cx="2436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>
                <a:solidFill>
                  <a:srgbClr val="FF0000"/>
                </a:solidFill>
              </a:rPr>
              <a:t>C-C section</a:t>
            </a:r>
            <a:r>
              <a:rPr lang="en-US" altLang="zh-CN" sz="1200" b="1"/>
              <a:t>:</a:t>
            </a:r>
            <a:r>
              <a:rPr lang="en-US" altLang="zh-CN" sz="1200"/>
              <a:t> </a:t>
            </a:r>
            <a:endParaRPr lang="en-US" altLang="zh-CN" sz="1200"/>
          </a:p>
          <a:p>
            <a:r>
              <a:rPr lang="en-US" altLang="zh-CN" sz="1200" b="1"/>
              <a:t>Top</a:t>
            </a:r>
            <a:r>
              <a:rPr lang="en-US" altLang="zh-CN" sz="1200"/>
              <a:t>: </a:t>
            </a:r>
            <a:endParaRPr lang="en-US" altLang="zh-CN" sz="1200"/>
          </a:p>
          <a:p>
            <a:r>
              <a:rPr lang="en-US" altLang="zh-CN" sz="1200"/>
              <a:t>Partial cover - Partially covering strips with trace exposed - partial cover (with side)</a:t>
            </a:r>
            <a:endParaRPr lang="en-US" altLang="zh-CN" sz="1200"/>
          </a:p>
        </p:txBody>
      </p:sp>
    </p:spTree>
    <p:custDataLst>
      <p:tags r:id="rId2"/>
    </p:custData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7.1 + 7.2: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rcRect l="8650" t="25585" r="6547" b="65332"/>
          <a:stretch>
            <a:fillRect/>
          </a:stretch>
        </p:blipFill>
        <p:spPr>
          <a:xfrm>
            <a:off x="3416300" y="1313815"/>
            <a:ext cx="6597015" cy="809625"/>
          </a:xfrm>
          <a:prstGeom prst="rect">
            <a:avLst/>
          </a:prstGeom>
        </p:spPr>
      </p:pic>
      <p:pic>
        <p:nvPicPr>
          <p:cNvPr id="3" name="图片 2" descr="截图20240506211436"/>
          <p:cNvPicPr>
            <a:picLocks noChangeAspect="1"/>
          </p:cNvPicPr>
          <p:nvPr/>
        </p:nvPicPr>
        <p:blipFill>
          <a:blip r:embed="rId1"/>
          <a:srcRect l="8813" t="15754" r="6384" b="75163"/>
          <a:stretch>
            <a:fillRect/>
          </a:stretch>
        </p:blipFill>
        <p:spPr>
          <a:xfrm>
            <a:off x="3416300" y="504190"/>
            <a:ext cx="6597015" cy="809625"/>
          </a:xfrm>
          <a:prstGeom prst="rect">
            <a:avLst/>
          </a:prstGeom>
        </p:spPr>
      </p:pic>
      <p:pic>
        <p:nvPicPr>
          <p:cNvPr id="5" name="图片 4" descr="Step 7(1)"/>
          <p:cNvPicPr>
            <a:picLocks noChangeAspect="1"/>
          </p:cNvPicPr>
          <p:nvPr/>
        </p:nvPicPr>
        <p:blipFill>
          <a:blip r:embed="rId2"/>
          <a:srcRect l="15506" t="46586" r="60883" b="10810"/>
          <a:stretch>
            <a:fillRect/>
          </a:stretch>
        </p:blipFill>
        <p:spPr>
          <a:xfrm rot="5400000">
            <a:off x="4746625" y="2491740"/>
            <a:ext cx="2691765" cy="36423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7.3: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rcRect l="8487" t="35558" r="6710" b="55359"/>
          <a:stretch>
            <a:fillRect/>
          </a:stretch>
        </p:blipFill>
        <p:spPr>
          <a:xfrm>
            <a:off x="2305050" y="504190"/>
            <a:ext cx="6597015" cy="809625"/>
          </a:xfrm>
          <a:prstGeom prst="rect">
            <a:avLst/>
          </a:prstGeom>
        </p:spPr>
      </p:pic>
      <p:pic>
        <p:nvPicPr>
          <p:cNvPr id="5" name="图片 4" descr="Step 7(1)"/>
          <p:cNvPicPr>
            <a:picLocks noChangeAspect="1"/>
          </p:cNvPicPr>
          <p:nvPr/>
        </p:nvPicPr>
        <p:blipFill>
          <a:blip r:embed="rId2"/>
          <a:srcRect l="36605" t="8609" r="31368" b="11181"/>
          <a:stretch>
            <a:fillRect/>
          </a:stretch>
        </p:blipFill>
        <p:spPr>
          <a:xfrm rot="5400000">
            <a:off x="2383155" y="415925"/>
            <a:ext cx="3651250" cy="6857365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8110855" y="1483360"/>
            <a:ext cx="4124960" cy="1312545"/>
            <a:chOff x="11151" y="3079"/>
            <a:chExt cx="7576" cy="2134"/>
          </a:xfrm>
        </p:grpSpPr>
        <p:pic>
          <p:nvPicPr>
            <p:cNvPr id="13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54234" t="1093" r="11056" b="88868"/>
            <a:stretch>
              <a:fillRect/>
            </a:stretch>
          </p:blipFill>
          <p:spPr>
            <a:xfrm>
              <a:off x="11151" y="3079"/>
              <a:ext cx="7577" cy="2135"/>
            </a:xfrm>
            <a:prstGeom prst="rect">
              <a:avLst/>
            </a:prstGeom>
          </p:spPr>
        </p:pic>
        <p:sp>
          <p:nvSpPr>
            <p:cNvPr id="14" name="圆角矩形 13"/>
            <p:cNvSpPr/>
            <p:nvPr/>
          </p:nvSpPr>
          <p:spPr>
            <a:xfrm>
              <a:off x="14013" y="3790"/>
              <a:ext cx="660" cy="475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5818" y="3830"/>
              <a:ext cx="660" cy="475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3013" y="3475"/>
              <a:ext cx="660" cy="475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16793" y="3475"/>
              <a:ext cx="660" cy="475"/>
            </a:xfrm>
            <a:prstGeom prst="roundRect">
              <a:avLst/>
            </a:prstGeom>
            <a:solidFill>
              <a:srgbClr val="000000">
                <a:alpha val="0"/>
              </a:srgbClr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13133" y="3593"/>
              <a:ext cx="411" cy="90"/>
            </a:xfrm>
            <a:custGeom>
              <a:avLst/>
              <a:gdLst>
                <a:gd name="connisteX0" fmla="*/ 0 w 260985"/>
                <a:gd name="connsiteY0" fmla="*/ 47625 h 57150"/>
                <a:gd name="connisteX1" fmla="*/ 64770 w 260985"/>
                <a:gd name="connsiteY1" fmla="*/ 15240 h 57150"/>
                <a:gd name="connisteX2" fmla="*/ 130175 w 260985"/>
                <a:gd name="connsiteY2" fmla="*/ 0 h 57150"/>
                <a:gd name="connisteX3" fmla="*/ 196850 w 260985"/>
                <a:gd name="connsiteY3" fmla="*/ 15240 h 57150"/>
                <a:gd name="connisteX4" fmla="*/ 260985 w 260985"/>
                <a:gd name="connsiteY4" fmla="*/ 57150 h 571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260985" h="57150">
                  <a:moveTo>
                    <a:pt x="0" y="47625"/>
                  </a:moveTo>
                  <a:cubicBezTo>
                    <a:pt x="11430" y="41275"/>
                    <a:pt x="38735" y="24765"/>
                    <a:pt x="64770" y="15240"/>
                  </a:cubicBezTo>
                  <a:cubicBezTo>
                    <a:pt x="90805" y="5715"/>
                    <a:pt x="103505" y="0"/>
                    <a:pt x="130175" y="0"/>
                  </a:cubicBezTo>
                  <a:cubicBezTo>
                    <a:pt x="156845" y="0"/>
                    <a:pt x="170815" y="3810"/>
                    <a:pt x="196850" y="15240"/>
                  </a:cubicBezTo>
                  <a:cubicBezTo>
                    <a:pt x="222885" y="26670"/>
                    <a:pt x="249555" y="48895"/>
                    <a:pt x="260985" y="5715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16918" y="3564"/>
              <a:ext cx="411" cy="90"/>
            </a:xfrm>
            <a:custGeom>
              <a:avLst/>
              <a:gdLst>
                <a:gd name="connisteX0" fmla="*/ 0 w 260985"/>
                <a:gd name="connsiteY0" fmla="*/ 47625 h 57150"/>
                <a:gd name="connisteX1" fmla="*/ 64770 w 260985"/>
                <a:gd name="connsiteY1" fmla="*/ 15240 h 57150"/>
                <a:gd name="connisteX2" fmla="*/ 130175 w 260985"/>
                <a:gd name="connsiteY2" fmla="*/ 0 h 57150"/>
                <a:gd name="connisteX3" fmla="*/ 196850 w 260985"/>
                <a:gd name="connsiteY3" fmla="*/ 15240 h 57150"/>
                <a:gd name="connisteX4" fmla="*/ 260985 w 260985"/>
                <a:gd name="connsiteY4" fmla="*/ 57150 h 571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</a:cxnLst>
              <a:rect l="l" t="t" r="r" b="b"/>
              <a:pathLst>
                <a:path w="260985" h="57150">
                  <a:moveTo>
                    <a:pt x="0" y="47625"/>
                  </a:moveTo>
                  <a:cubicBezTo>
                    <a:pt x="11430" y="41275"/>
                    <a:pt x="38735" y="24765"/>
                    <a:pt x="64770" y="15240"/>
                  </a:cubicBezTo>
                  <a:cubicBezTo>
                    <a:pt x="90805" y="5715"/>
                    <a:pt x="103505" y="0"/>
                    <a:pt x="130175" y="0"/>
                  </a:cubicBezTo>
                  <a:cubicBezTo>
                    <a:pt x="156845" y="0"/>
                    <a:pt x="170815" y="3810"/>
                    <a:pt x="196850" y="15240"/>
                  </a:cubicBezTo>
                  <a:cubicBezTo>
                    <a:pt x="222885" y="26670"/>
                    <a:pt x="249555" y="48895"/>
                    <a:pt x="260985" y="57150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7.4 + 7.5: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rcRect l="8814" t="45603" r="6383" b="45314"/>
          <a:stretch>
            <a:fillRect/>
          </a:stretch>
        </p:blipFill>
        <p:spPr>
          <a:xfrm>
            <a:off x="3346450" y="608330"/>
            <a:ext cx="6597015" cy="809625"/>
          </a:xfrm>
          <a:prstGeom prst="rect">
            <a:avLst/>
          </a:prstGeom>
        </p:spPr>
      </p:pic>
      <p:pic>
        <p:nvPicPr>
          <p:cNvPr id="5" name="图片 4" descr="Step 7(1)"/>
          <p:cNvPicPr>
            <a:picLocks noChangeAspect="1"/>
          </p:cNvPicPr>
          <p:nvPr/>
        </p:nvPicPr>
        <p:blipFill>
          <a:blip r:embed="rId2"/>
          <a:srcRect l="69529" t="21667" r="11422" b="11998"/>
          <a:stretch>
            <a:fillRect/>
          </a:stretch>
        </p:blipFill>
        <p:spPr>
          <a:xfrm rot="5400000">
            <a:off x="4816475" y="693420"/>
            <a:ext cx="2552700" cy="6666230"/>
          </a:xfrm>
          <a:prstGeom prst="rect">
            <a:avLst/>
          </a:prstGeom>
        </p:spPr>
      </p:pic>
      <p:pic>
        <p:nvPicPr>
          <p:cNvPr id="3" name="图片 2" descr="截图20240506211436"/>
          <p:cNvPicPr>
            <a:picLocks noChangeAspect="1"/>
          </p:cNvPicPr>
          <p:nvPr/>
        </p:nvPicPr>
        <p:blipFill>
          <a:blip r:embed="rId1"/>
          <a:srcRect l="8732" t="55078" r="6465" b="35839"/>
          <a:stretch>
            <a:fillRect/>
          </a:stretch>
        </p:blipFill>
        <p:spPr>
          <a:xfrm>
            <a:off x="3346450" y="1355090"/>
            <a:ext cx="6597015" cy="809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7.6: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rcRect l="9385" t="65194" r="5812" b="25723"/>
          <a:stretch>
            <a:fillRect/>
          </a:stretch>
        </p:blipFill>
        <p:spPr>
          <a:xfrm>
            <a:off x="2305050" y="504190"/>
            <a:ext cx="6597015" cy="809625"/>
          </a:xfrm>
          <a:prstGeom prst="rect">
            <a:avLst/>
          </a:prstGeom>
        </p:spPr>
      </p:pic>
      <p:pic>
        <p:nvPicPr>
          <p:cNvPr id="14" name="图片 13" descr="Step 7(2)"/>
          <p:cNvPicPr>
            <a:picLocks noChangeAspect="1"/>
          </p:cNvPicPr>
          <p:nvPr/>
        </p:nvPicPr>
        <p:blipFill>
          <a:blip r:embed="rId2"/>
          <a:srcRect l="10559" t="21172" r="62306" b="8809"/>
          <a:stretch>
            <a:fillRect/>
          </a:stretch>
        </p:blipFill>
        <p:spPr>
          <a:xfrm rot="5400000">
            <a:off x="4020185" y="365125"/>
            <a:ext cx="3166745" cy="61271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7.7:</a:t>
            </a:r>
            <a:endParaRPr lang="en-US" altLang="zh-CN"/>
          </a:p>
        </p:txBody>
      </p:sp>
      <p:pic>
        <p:nvPicPr>
          <p:cNvPr id="4" name="图片 3" descr="截图20240506211436"/>
          <p:cNvPicPr>
            <a:picLocks noChangeAspect="1"/>
          </p:cNvPicPr>
          <p:nvPr/>
        </p:nvPicPr>
        <p:blipFill>
          <a:blip r:embed="rId1"/>
          <a:srcRect l="9303" t="74313" r="5894" b="16604"/>
          <a:stretch>
            <a:fillRect/>
          </a:stretch>
        </p:blipFill>
        <p:spPr>
          <a:xfrm>
            <a:off x="2305050" y="504190"/>
            <a:ext cx="6597015" cy="809625"/>
          </a:xfrm>
          <a:prstGeom prst="rect">
            <a:avLst/>
          </a:prstGeom>
        </p:spPr>
      </p:pic>
      <p:pic>
        <p:nvPicPr>
          <p:cNvPr id="14" name="图片 13" descr="Step 7(2)"/>
          <p:cNvPicPr>
            <a:picLocks noChangeAspect="1"/>
          </p:cNvPicPr>
          <p:nvPr/>
        </p:nvPicPr>
        <p:blipFill>
          <a:blip r:embed="rId2"/>
          <a:srcRect l="40664" t="28114" r="31341" b="8569"/>
          <a:stretch>
            <a:fillRect/>
          </a:stretch>
        </p:blipFill>
        <p:spPr>
          <a:xfrm rot="5400000">
            <a:off x="1722120" y="855345"/>
            <a:ext cx="3400425" cy="5766435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6561455" y="1414780"/>
            <a:ext cx="5419725" cy="1439545"/>
            <a:chOff x="4347" y="4095"/>
            <a:chExt cx="11090" cy="3175"/>
          </a:xfrm>
        </p:grpSpPr>
        <p:pic>
          <p:nvPicPr>
            <p:cNvPr id="12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368" t="64011" r="52926" b="26515"/>
            <a:stretch>
              <a:fillRect/>
            </a:stretch>
          </p:blipFill>
          <p:spPr>
            <a:xfrm>
              <a:off x="5281" y="4095"/>
              <a:ext cx="8638" cy="2610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4347" y="6950"/>
              <a:ext cx="11091" cy="320"/>
              <a:chOff x="3905" y="7280"/>
              <a:chExt cx="11091" cy="320"/>
            </a:xfrm>
          </p:grpSpPr>
          <p:pic>
            <p:nvPicPr>
              <p:cNvPr id="13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34571" t="85848" r="373" b="11633"/>
              <a:stretch>
                <a:fillRect/>
              </a:stretch>
            </p:blipFill>
            <p:spPr>
              <a:xfrm>
                <a:off x="3905" y="7280"/>
                <a:ext cx="7691" cy="320"/>
              </a:xfrm>
              <a:prstGeom prst="rect">
                <a:avLst/>
              </a:prstGeom>
            </p:spPr>
          </p:pic>
          <p:pic>
            <p:nvPicPr>
              <p:cNvPr id="25" name="内容占位符 3" descr="v2-39b49af8ddc364e8499d9f9ce65d53bd_1440w"/>
              <p:cNvPicPr>
                <a:picLocks noChangeAspect="1"/>
              </p:cNvPicPr>
              <p:nvPr/>
            </p:nvPicPr>
            <p:blipFill>
              <a:blip r:embed="rId3"/>
              <a:srcRect l="990" t="88682" r="69819" b="8878"/>
              <a:stretch>
                <a:fillRect/>
              </a:stretch>
            </p:blipFill>
            <p:spPr>
              <a:xfrm>
                <a:off x="11546" y="7280"/>
                <a:ext cx="3451" cy="310"/>
              </a:xfrm>
              <a:prstGeom prst="rect">
                <a:avLst/>
              </a:prstGeom>
            </p:spPr>
          </p:pic>
        </p:grpSp>
        <p:sp>
          <p:nvSpPr>
            <p:cNvPr id="40" name="圆角矩形 39"/>
            <p:cNvSpPr/>
            <p:nvPr/>
          </p:nvSpPr>
          <p:spPr>
            <a:xfrm>
              <a:off x="6646" y="4980"/>
              <a:ext cx="6849" cy="49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4"/>
    </p:custData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996315" y="276225"/>
            <a:ext cx="9211310" cy="6305550"/>
            <a:chOff x="1569" y="435"/>
            <a:chExt cx="14506" cy="9930"/>
          </a:xfrm>
        </p:grpSpPr>
        <p:pic>
          <p:nvPicPr>
            <p:cNvPr id="4" name="图片 3" descr="Step 7(1)"/>
            <p:cNvPicPr>
              <a:picLocks noChangeAspect="1"/>
            </p:cNvPicPr>
            <p:nvPr/>
          </p:nvPicPr>
          <p:blipFill>
            <a:blip r:embed="rId1"/>
            <a:srcRect l="11020" t="7985" r="11372" b="10810"/>
            <a:stretch>
              <a:fillRect/>
            </a:stretch>
          </p:blipFill>
          <p:spPr>
            <a:xfrm rot="5400000">
              <a:off x="499" y="1505"/>
              <a:ext cx="9930" cy="7790"/>
            </a:xfrm>
            <a:prstGeom prst="rect">
              <a:avLst/>
            </a:prstGeom>
          </p:spPr>
        </p:pic>
        <p:pic>
          <p:nvPicPr>
            <p:cNvPr id="11" name="图片 10" descr="Step 7(2)"/>
            <p:cNvPicPr>
              <a:picLocks noChangeAspect="1"/>
            </p:cNvPicPr>
            <p:nvPr/>
          </p:nvPicPr>
          <p:blipFill>
            <a:blip r:embed="rId2"/>
            <a:srcRect l="10559" t="21172" r="30911" b="8809"/>
            <a:stretch>
              <a:fillRect/>
            </a:stretch>
          </p:blipFill>
          <p:spPr>
            <a:xfrm rot="5400000">
              <a:off x="8973" y="3262"/>
              <a:ext cx="7489" cy="6717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 flipV="1">
              <a:off x="7849" y="3546"/>
              <a:ext cx="2045" cy="61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8. Electroplate pads onto Surface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9770" y="1313815"/>
            <a:ext cx="4805680" cy="5230495"/>
          </a:xfrm>
          <a:prstGeom prst="rect">
            <a:avLst/>
          </a:prstGeom>
        </p:spPr>
      </p:pic>
      <p:pic>
        <p:nvPicPr>
          <p:cNvPr id="5" name="图片 4" descr="截图20240506211324"/>
          <p:cNvPicPr>
            <a:picLocks noChangeAspect="1"/>
          </p:cNvPicPr>
          <p:nvPr/>
        </p:nvPicPr>
        <p:blipFill>
          <a:blip r:embed="rId2"/>
          <a:srcRect l="-3365" t="77700" r="3365" b="13146"/>
          <a:stretch>
            <a:fillRect/>
          </a:stretch>
        </p:blipFill>
        <p:spPr>
          <a:xfrm>
            <a:off x="251460" y="1202055"/>
            <a:ext cx="6798310" cy="75946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83995" y="4735195"/>
            <a:ext cx="4131310" cy="1855470"/>
            <a:chOff x="5440" y="3855"/>
            <a:chExt cx="8310" cy="3771"/>
          </a:xfrm>
        </p:grpSpPr>
        <p:pic>
          <p:nvPicPr>
            <p:cNvPr id="9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54414" t="47785" r="13160" b="40998"/>
            <a:stretch>
              <a:fillRect/>
            </a:stretch>
          </p:blipFill>
          <p:spPr>
            <a:xfrm>
              <a:off x="5440" y="3855"/>
              <a:ext cx="8310" cy="3090"/>
            </a:xfrm>
            <a:prstGeom prst="rect">
              <a:avLst/>
            </a:prstGeom>
          </p:spPr>
        </p:pic>
        <p:pic>
          <p:nvPicPr>
            <p:cNvPr id="10" name="内容占位符 3" descr="v2-39b49af8ddc364e8499d9f9ce65d53bd_1440w"/>
            <p:cNvPicPr>
              <a:picLocks noChangeAspect="1"/>
            </p:cNvPicPr>
            <p:nvPr/>
          </p:nvPicPr>
          <p:blipFill>
            <a:blip r:embed="rId3"/>
            <a:srcRect l="13255" t="94050" r="42311" b="2801"/>
            <a:stretch>
              <a:fillRect/>
            </a:stretch>
          </p:blipFill>
          <p:spPr>
            <a:xfrm>
              <a:off x="6143" y="7100"/>
              <a:ext cx="6915" cy="527"/>
            </a:xfrm>
            <a:prstGeom prst="rect">
              <a:avLst/>
            </a:prstGeom>
          </p:spPr>
        </p:pic>
      </p:grpSp>
      <p:pic>
        <p:nvPicPr>
          <p:cNvPr id="6" name="图片 5" descr="Step 8(2)"/>
          <p:cNvPicPr>
            <a:picLocks noChangeAspect="1"/>
          </p:cNvPicPr>
          <p:nvPr/>
        </p:nvPicPr>
        <p:blipFill>
          <a:blip r:embed="rId4"/>
          <a:srcRect l="56321" t="18596" r="22965" b="18758"/>
          <a:stretch>
            <a:fillRect/>
          </a:stretch>
        </p:blipFill>
        <p:spPr>
          <a:xfrm rot="5400000">
            <a:off x="2594610" y="819150"/>
            <a:ext cx="2258695" cy="512191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8.1: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rcRect l="7690" t="13925" r="6950" b="77213"/>
          <a:stretch>
            <a:fillRect/>
          </a:stretch>
        </p:blipFill>
        <p:spPr>
          <a:xfrm>
            <a:off x="2677160" y="608330"/>
            <a:ext cx="5613400" cy="634365"/>
          </a:xfrm>
          <a:prstGeom prst="rect">
            <a:avLst/>
          </a:prstGeom>
        </p:spPr>
      </p:pic>
      <p:pic>
        <p:nvPicPr>
          <p:cNvPr id="6" name="图片 5" descr="Step 8(1)"/>
          <p:cNvPicPr>
            <a:picLocks noChangeAspect="1"/>
          </p:cNvPicPr>
          <p:nvPr/>
        </p:nvPicPr>
        <p:blipFill>
          <a:blip r:embed="rId2"/>
          <a:srcRect l="6965" t="13463" r="35922" b="66639"/>
          <a:stretch>
            <a:fillRect/>
          </a:stretch>
        </p:blipFill>
        <p:spPr>
          <a:xfrm>
            <a:off x="2082165" y="1848485"/>
            <a:ext cx="6802755" cy="31610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8.2: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rcRect l="7787" t="24481" r="6853" b="66657"/>
          <a:stretch>
            <a:fillRect/>
          </a:stretch>
        </p:blipFill>
        <p:spPr>
          <a:xfrm>
            <a:off x="2677160" y="608330"/>
            <a:ext cx="5613400" cy="634365"/>
          </a:xfrm>
          <a:prstGeom prst="rect">
            <a:avLst/>
          </a:prstGeom>
        </p:spPr>
      </p:pic>
      <p:pic>
        <p:nvPicPr>
          <p:cNvPr id="6" name="图片 5" descr="Step 8(1)"/>
          <p:cNvPicPr>
            <a:picLocks noChangeAspect="1"/>
          </p:cNvPicPr>
          <p:nvPr/>
        </p:nvPicPr>
        <p:blipFill>
          <a:blip r:embed="rId2"/>
          <a:srcRect l="8964" t="32949" r="12673" b="36120"/>
          <a:stretch>
            <a:fillRect/>
          </a:stretch>
        </p:blipFill>
        <p:spPr>
          <a:xfrm>
            <a:off x="1425575" y="1581150"/>
            <a:ext cx="9333865" cy="49136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8.3 + 8.4: </a:t>
            </a:r>
            <a:endParaRPr lang="en-US" altLang="zh-CN"/>
          </a:p>
        </p:txBody>
      </p:sp>
      <p:pic>
        <p:nvPicPr>
          <p:cNvPr id="4" name="图片 3" descr="截图20240506211446"/>
          <p:cNvPicPr>
            <a:picLocks noChangeAspect="1"/>
          </p:cNvPicPr>
          <p:nvPr/>
        </p:nvPicPr>
        <p:blipFill>
          <a:blip r:embed="rId1"/>
          <a:srcRect l="7787" t="34949" r="6853" b="56189"/>
          <a:stretch>
            <a:fillRect/>
          </a:stretch>
        </p:blipFill>
        <p:spPr>
          <a:xfrm>
            <a:off x="3233420" y="608330"/>
            <a:ext cx="5613400" cy="63436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2360930" y="2410460"/>
            <a:ext cx="7358380" cy="3684905"/>
            <a:chOff x="1808" y="6649"/>
            <a:chExt cx="6941" cy="2940"/>
          </a:xfrm>
        </p:grpSpPr>
        <p:pic>
          <p:nvPicPr>
            <p:cNvPr id="5" name="图片 4" descr="Step 8(1)"/>
            <p:cNvPicPr>
              <a:picLocks noChangeAspect="1"/>
            </p:cNvPicPr>
            <p:nvPr/>
          </p:nvPicPr>
          <p:blipFill>
            <a:blip r:embed="rId2"/>
            <a:srcRect l="6965" t="63445" r="7323" b="31398"/>
            <a:stretch>
              <a:fillRect/>
            </a:stretch>
          </p:blipFill>
          <p:spPr>
            <a:xfrm>
              <a:off x="1808" y="6649"/>
              <a:ext cx="6941" cy="557"/>
            </a:xfrm>
            <a:prstGeom prst="rect">
              <a:avLst/>
            </a:prstGeom>
          </p:spPr>
        </p:pic>
        <p:pic>
          <p:nvPicPr>
            <p:cNvPr id="3" name="图片 2" descr="Step 8(1)"/>
            <p:cNvPicPr>
              <a:picLocks noChangeAspect="1"/>
            </p:cNvPicPr>
            <p:nvPr/>
          </p:nvPicPr>
          <p:blipFill>
            <a:blip r:embed="rId2"/>
            <a:srcRect l="6965" t="73796" r="7323" b="4139"/>
            <a:stretch>
              <a:fillRect/>
            </a:stretch>
          </p:blipFill>
          <p:spPr>
            <a:xfrm>
              <a:off x="1808" y="7206"/>
              <a:ext cx="6941" cy="2383"/>
            </a:xfrm>
            <a:prstGeom prst="rect">
              <a:avLst/>
            </a:prstGeom>
          </p:spPr>
        </p:pic>
      </p:grpSp>
      <p:pic>
        <p:nvPicPr>
          <p:cNvPr id="7" name="图片 6" descr="截图20240506211446"/>
          <p:cNvPicPr>
            <a:picLocks noChangeAspect="1"/>
          </p:cNvPicPr>
          <p:nvPr/>
        </p:nvPicPr>
        <p:blipFill>
          <a:blip r:embed="rId1"/>
          <a:srcRect l="7787" t="45071" r="6370" b="45074"/>
          <a:stretch>
            <a:fillRect/>
          </a:stretch>
        </p:blipFill>
        <p:spPr>
          <a:xfrm>
            <a:off x="3233420" y="1242695"/>
            <a:ext cx="5645150" cy="70548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101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3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104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6.xml><?xml version="1.0" encoding="utf-8"?>
<p:tagLst xmlns:p="http://schemas.openxmlformats.org/presentationml/2006/main">
  <p:tag name="commondata" val="eyJoZGlkIjoiZjJiYzRjZDg4ODIxMmZkMzVjYzYxNzIzMDEwYjJjY2IifQ==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4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5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6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7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8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89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4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5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7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8.xml><?xml version="1.0" encoding="utf-8"?>
<p:tagLst xmlns:p="http://schemas.openxmlformats.org/presentationml/2006/main">
  <p:tag name="KSO_WM_DIAGRAM_VIRTUALLY_FRAME" val="{&quot;height&quot;:305.7,&quot;left&quot;:148.6,&quot;top&quot;:134.7,&quot;width&quot;:735.9}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14694</Words>
  <Application>WPS 演示</Application>
  <PresentationFormat>宽屏</PresentationFormat>
  <Paragraphs>873</Paragraphs>
  <Slides>104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104</vt:i4>
      </vt:variant>
    </vt:vector>
  </HeadingPairs>
  <TitlesOfParts>
    <vt:vector size="113" baseType="lpstr">
      <vt:lpstr>Arial</vt:lpstr>
      <vt:lpstr>宋体</vt:lpstr>
      <vt:lpstr>Wingdings</vt:lpstr>
      <vt:lpstr>Wingdings</vt:lpstr>
      <vt:lpstr>Cambria Math</vt:lpstr>
      <vt:lpstr>微软雅黑</vt:lpstr>
      <vt:lpstr>Arial Unicode MS</vt:lpstr>
      <vt:lpstr>Calibri</vt:lpstr>
      <vt:lpstr>WPS</vt:lpstr>
      <vt:lpstr>Electrode Fabrication and Design</vt:lpstr>
      <vt:lpstr>Background</vt:lpstr>
      <vt:lpstr>Outline</vt:lpstr>
      <vt:lpstr>Outline</vt:lpstr>
      <vt:lpstr>Schematic Top View of Electrode Thread in Linear Edge Configuration</vt:lpstr>
      <vt:lpstr>Detail View of Electrode Thread</vt:lpstr>
      <vt:lpstr>2 Cross-Section Views of Electrode Thread</vt:lpstr>
      <vt:lpstr>Top View of Multiple Electrode Threads in Linear Edge Configuration</vt:lpstr>
      <vt:lpstr>Lengthwise Cross-section View of 1 Electrode Thread</vt:lpstr>
      <vt:lpstr>3 Linear Electrode Arrays</vt:lpstr>
      <vt:lpstr>Linear Array - Stereotrode Configuration </vt:lpstr>
      <vt:lpstr>Electrode Array - Tree Configuration</vt:lpstr>
      <vt:lpstr>Electrode Array - Quadrapus Configuration</vt:lpstr>
      <vt:lpstr>2 Linear Arrays - Minimal-Size Configuration</vt:lpstr>
      <vt:lpstr>Electrode Array with Projections</vt:lpstr>
      <vt:lpstr>Electrode Array - Scaffold Configuration</vt:lpstr>
      <vt:lpstr>PowerPoint 演示文稿</vt:lpstr>
      <vt:lpstr>Fabricate Bio-implantable compliant electrode</vt:lpstr>
      <vt:lpstr>Step 1:</vt:lpstr>
      <vt:lpstr>Step 2:</vt:lpstr>
      <vt:lpstr>Step 3:</vt:lpstr>
      <vt:lpstr>Step 4: </vt:lpstr>
      <vt:lpstr>Step 5:</vt:lpstr>
      <vt:lpstr>Step 6:</vt:lpstr>
      <vt:lpstr>Fabricate Electrode Arrays</vt:lpstr>
      <vt:lpstr>Step 1:</vt:lpstr>
      <vt:lpstr>Step 2:</vt:lpstr>
      <vt:lpstr>Step 3:</vt:lpstr>
      <vt:lpstr>Step 3:</vt:lpstr>
      <vt:lpstr>Step 4:</vt:lpstr>
      <vt:lpstr>Step 5: </vt:lpstr>
      <vt:lpstr>Step 6:</vt:lpstr>
      <vt:lpstr>Step 7:</vt:lpstr>
      <vt:lpstr>Step 8:</vt:lpstr>
      <vt:lpstr>PowerPoint 演示文稿</vt:lpstr>
      <vt:lpstr>1. Form Registration Marks on Surface</vt:lpstr>
      <vt:lpstr>1.1:</vt:lpstr>
      <vt:lpstr>1.2:</vt:lpstr>
      <vt:lpstr>PowerPoint 演示文稿</vt:lpstr>
      <vt:lpstr>1.3.1: Post-Exposure Bake Coated Silicon Wafers</vt:lpstr>
      <vt:lpstr>1.3.2: Develop Photoresist</vt:lpstr>
      <vt:lpstr>1.4:</vt:lpstr>
      <vt:lpstr>1.5:</vt:lpstr>
      <vt:lpstr>1.6:</vt:lpstr>
      <vt:lpstr>PowerPoint 演示文稿</vt:lpstr>
      <vt:lpstr>2. Deposit First Layer of Insulation onto Surface </vt:lpstr>
      <vt:lpstr>2.1:</vt:lpstr>
      <vt:lpstr>2.2:</vt:lpstr>
      <vt:lpstr>2.3:</vt:lpstr>
      <vt:lpstr>PowerPoint 演示文稿</vt:lpstr>
      <vt:lpstr>PowerPoint 演示文稿</vt:lpstr>
      <vt:lpstr>3. Metallize Surface</vt:lpstr>
      <vt:lpstr>3.2: </vt:lpstr>
      <vt:lpstr>3.3: </vt:lpstr>
      <vt:lpstr>3.4: </vt:lpstr>
      <vt:lpstr>3.5: </vt:lpstr>
      <vt:lpstr>3.6: </vt:lpstr>
      <vt:lpstr>3.7: </vt:lpstr>
      <vt:lpstr>3.8: </vt:lpstr>
      <vt:lpstr>PowerPoint 演示文稿</vt:lpstr>
      <vt:lpstr>PowerPoint 演示文稿</vt:lpstr>
      <vt:lpstr>4. Deposit Second Layer of Insulation onto Surface</vt:lpstr>
      <vt:lpstr>4.1:</vt:lpstr>
      <vt:lpstr>4.2:</vt:lpstr>
      <vt:lpstr>4.3: </vt:lpstr>
      <vt:lpstr>PowerPoint 演示文稿</vt:lpstr>
      <vt:lpstr>5. Pattern Outline for Device on Surface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 Constructing Thread Support Layer</vt:lpstr>
      <vt:lpstr>PowerPoint 演示文稿</vt:lpstr>
      <vt:lpstr>6.1:</vt:lpstr>
      <vt:lpstr>6.3:</vt:lpstr>
      <vt:lpstr>6.3:</vt:lpstr>
      <vt:lpstr>6.4:</vt:lpstr>
      <vt:lpstr>6.6:</vt:lpstr>
      <vt:lpstr>6.7:</vt:lpstr>
      <vt:lpstr>6.5:</vt:lpstr>
      <vt:lpstr>PowerPoint 演示文稿</vt:lpstr>
      <vt:lpstr>7. Electroplate Current Bus onto Surface</vt:lpstr>
      <vt:lpstr>7.1:</vt:lpstr>
      <vt:lpstr>7.3:</vt:lpstr>
      <vt:lpstr>7.4:</vt:lpstr>
      <vt:lpstr>7.6:</vt:lpstr>
      <vt:lpstr>7.7:</vt:lpstr>
      <vt:lpstr>PowerPoint 演示文稿</vt:lpstr>
      <vt:lpstr>8. Electroplate electrical pads onto Surface</vt:lpstr>
      <vt:lpstr>PowerPoint 演示文稿</vt:lpstr>
      <vt:lpstr>8.1: </vt:lpstr>
      <vt:lpstr>8.2: </vt:lpstr>
      <vt:lpstr>8.3: </vt:lpstr>
      <vt:lpstr>8.5: </vt:lpstr>
      <vt:lpstr>8.6: </vt:lpstr>
      <vt:lpstr>PowerPoint 演示文稿</vt:lpstr>
      <vt:lpstr>Not shown: Device Release + Ultrasonic Wire-bonding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逆流而上</cp:lastModifiedBy>
  <cp:revision>834</cp:revision>
  <dcterms:created xsi:type="dcterms:W3CDTF">2019-06-19T02:08:00Z</dcterms:created>
  <dcterms:modified xsi:type="dcterms:W3CDTF">2024-05-18T13:41:34Z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B25C17EE545B4B669CCD6815613CBF87_11</vt:lpwstr>
  </property>
</Properties>
</file>